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emf" ContentType="image/x-em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5.xml" ContentType="application/vnd.openxmlformats-officedocument.presentationml.notesSlide+xml"/>
  <Override PartName="/ppt/charts/chart5.xml" ContentType="application/vnd.openxmlformats-officedocument.drawingml.chart+xml"/>
  <Override PartName="/ppt/drawings/drawing1.xml" ContentType="application/vnd.openxmlformats-officedocument.drawingml.chartshapes+xml"/>
  <Override PartName="/ppt/charts/chart6.xml" ContentType="application/vnd.openxmlformats-officedocument.drawingml.chart+xml"/>
  <Override PartName="/ppt/notesSlides/notesSlide6.xml" ContentType="application/vnd.openxmlformats-officedocument.presentationml.notesSlide+xml"/>
  <Override PartName="/ppt/charts/chart7.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8.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9.xml" ContentType="application/vnd.openxmlformats-officedocument.drawingml.chart+xml"/>
  <Override PartName="/ppt/charts/style3.xml" ContentType="application/vnd.ms-office.chartstyle+xml"/>
  <Override PartName="/ppt/charts/colors3.xml" ContentType="application/vnd.ms-office.chartcolorstyle+xml"/>
  <Override PartName="/ppt/charts/chart10.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1.xml" ContentType="application/vnd.openxmlformats-officedocument.drawingml.chart+xml"/>
  <Override PartName="/ppt/charts/style5.xml" ContentType="application/vnd.ms-office.chartstyle+xml"/>
  <Override PartName="/ppt/charts/colors5.xml" ContentType="application/vnd.ms-office.chartcolorstyle+xml"/>
  <Override PartName="/ppt/charts/chart12.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2.xml" ContentType="application/vnd.openxmlformats-officedocument.presentationml.notesSlide+xml"/>
  <Override PartName="/ppt/charts/chart13.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4.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6.xml" ContentType="application/vnd.openxmlformats-officedocument.presentationml.notesSlide+xml"/>
  <Override PartName="/ppt/charts/chart15.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4" r:id="rId1"/>
  </p:sldMasterIdLst>
  <p:notesMasterIdLst>
    <p:notesMasterId r:id="rId25"/>
  </p:notesMasterIdLst>
  <p:sldIdLst>
    <p:sldId id="256" r:id="rId2"/>
    <p:sldId id="257" r:id="rId3"/>
    <p:sldId id="258" r:id="rId4"/>
    <p:sldId id="259" r:id="rId5"/>
    <p:sldId id="260" r:id="rId6"/>
    <p:sldId id="261" r:id="rId7"/>
    <p:sldId id="262" r:id="rId8"/>
    <p:sldId id="263" r:id="rId9"/>
    <p:sldId id="265" r:id="rId10"/>
    <p:sldId id="266" r:id="rId11"/>
    <p:sldId id="264" r:id="rId12"/>
    <p:sldId id="267" r:id="rId13"/>
    <p:sldId id="268" r:id="rId14"/>
    <p:sldId id="269" r:id="rId15"/>
    <p:sldId id="270" r:id="rId16"/>
    <p:sldId id="271" r:id="rId17"/>
    <p:sldId id="272" r:id="rId18"/>
    <p:sldId id="273" r:id="rId19"/>
    <p:sldId id="275" r:id="rId20"/>
    <p:sldId id="276" r:id="rId21"/>
    <p:sldId id="278" r:id="rId22"/>
    <p:sldId id="277" r:id="rId23"/>
    <p:sldId id="280" r:id="rId24"/>
  </p:sldIdLst>
  <p:sldSz cx="9144000" cy="5715000" type="screen16x10"/>
  <p:notesSz cx="6858000" cy="9144000"/>
  <p:defaultTextStyle>
    <a:defPPr>
      <a:defRPr lang="en-US"/>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75"/>
    <p:restoredTop sz="94737"/>
  </p:normalViewPr>
  <p:slideViewPr>
    <p:cSldViewPr snapToGrid="0" snapToObjects="1">
      <p:cViewPr varScale="1">
        <p:scale>
          <a:sx n="129" d="100"/>
          <a:sy n="129" d="100"/>
        </p:scale>
        <p:origin x="1064" y="20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Eku:Library:Application%20Support:Microsoft:Office:Office%202011%20AutoRecovery:Workfile%201_Sust%20indicators%20(version%201).xlsb" TargetMode="External"/></Relationships>
</file>

<file path=ppt/charts/_rels/chart10.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oleObject" Target="file:///D:\projects\PUBLIC%20BUDGET\working%20file%20Budget-2017-09-29-v215%20final%20(UIH-d%20urgun%20%20barisan)_valued%20-%20Copy.xlsx" TargetMode="External"/></Relationships>
</file>

<file path=ppt/charts/_rels/chart11.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oleObject" Target="file:///D:\projects\PUBLIC%20BUDGET\noorog%20(Recovered).xlsx" TargetMode="External"/></Relationships>
</file>

<file path=ppt/charts/_rels/chart12.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oleObject" Target="file:///D:\projects\PUBLIC%20BUDGET\noorog%20(Recovered).xlsx" TargetMode="External"/></Relationships>
</file>

<file path=ppt/charts/_rels/chart13.xml.rels><?xml version="1.0" encoding="UTF-8" standalone="yes"?>
<Relationships xmlns="http://schemas.openxmlformats.org/package/2006/relationships"><Relationship Id="rId1" Type="http://schemas.microsoft.com/office/2011/relationships/chartStyle" Target="style7.xml"/><Relationship Id="rId2" Type="http://schemas.microsoft.com/office/2011/relationships/chartColorStyle" Target="colors7.xml"/><Relationship Id="rId3" Type="http://schemas.openxmlformats.org/officeDocument/2006/relationships/oleObject" Target="file:///D:\projects\PUBLIC%20BUDGET\noorog%20(Recovered).xlsx" TargetMode="External"/></Relationships>
</file>

<file path=ppt/charts/_rels/chart14.xml.rels><?xml version="1.0" encoding="UTF-8" standalone="yes"?>
<Relationships xmlns="http://schemas.openxmlformats.org/package/2006/relationships"><Relationship Id="rId1" Type="http://schemas.microsoft.com/office/2011/relationships/chartStyle" Target="style8.xml"/><Relationship Id="rId2" Type="http://schemas.microsoft.com/office/2011/relationships/chartColorStyle" Target="colors8.xml"/><Relationship Id="rId3" Type="http://schemas.openxmlformats.org/officeDocument/2006/relationships/oleObject" Target="file:///D:\projects\PUBLIC%20BUDGET\noorog.xlsx" TargetMode="External"/></Relationships>
</file>

<file path=ppt/charts/_rels/chart15.xml.rels><?xml version="1.0" encoding="UTF-8" standalone="yes"?>
<Relationships xmlns="http://schemas.openxmlformats.org/package/2006/relationships"><Relationship Id="rId1" Type="http://schemas.microsoft.com/office/2011/relationships/chartStyle" Target="style9.xml"/><Relationship Id="rId2" Type="http://schemas.microsoft.com/office/2011/relationships/chartColorStyle" Target="colors9.xml"/><Relationship Id="rId3" Type="http://schemas.openxmlformats.org/officeDocument/2006/relationships/oleObject" Target="file:///D:\projects\PUBLIC%20BUDGET\noorog%20(Recovered).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localhost/Users/Eku/Documents/Private%20documents/BBE%20Consulting/State%20budget/Workfile%201_Sust%20indicators%20(version%20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Eku:Library:Application%20Support:Microsoft:Office:Office%202011%20AutoRecovery:Workfile%201_Sust%20indicators%20(version%201).xlsb"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Eku:Library:Application%20Support:Microsoft:Office:Office%202011%20AutoRecovery:Workfile%201_Sust%20indicators%20(version%201).xlsb"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Macintosh%20HD:Users:Eku:Library:Application%20Support:Microsoft:Office:Office%202011%20AutoRecovery:Workfile%201_Sust%20indicators%20(version%201).xlsb" TargetMode="External"/><Relationship Id="rId2"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1" Type="http://schemas.openxmlformats.org/officeDocument/2006/relationships/oleObject" Target="Macintosh%20HD:Users:Eku:Library:Application%20Support:Microsoft:Office:Office%202011%20AutoRecovery:Workfile%201_Sust%20indicators%20(version%201).xlsb" TargetMode="External"/></Relationships>
</file>

<file path=ppt/charts/_rels/chart7.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Workbook1" TargetMode="External"/></Relationships>
</file>

<file path=ppt/charts/_rels/chart8.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oleObject" Target="Workbook1" TargetMode="External"/></Relationships>
</file>

<file path=ppt/charts/_rels/chart9.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oleObject" Target="file:///D:\projects\PUBLIC%20BUDGET\working%20file%20Budget-2017-09-29-v215%20final%20(UIH-d%20urgun%20%20barisan)_valued%20-%20Cop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866640462907014"/>
          <c:y val="0.0248936185378162"/>
          <c:w val="0.888501047172634"/>
          <c:h val="0.866104407079267"/>
        </c:manualLayout>
      </c:layout>
      <c:barChart>
        <c:barDir val="col"/>
        <c:grouping val="clustered"/>
        <c:varyColors val="0"/>
        <c:ser>
          <c:idx val="0"/>
          <c:order val="0"/>
          <c:tx>
            <c:strRef>
              <c:f>Sheet1!$D$167</c:f>
              <c:strCache>
                <c:ptCount val="1"/>
                <c:pt idx="0">
                  <c:v>ТӨСВИЙН НИЙТ ОРЛОГО БА ТУСЛАМЖИЙН ДҮН</c:v>
                </c:pt>
              </c:strCache>
            </c:strRef>
          </c:tx>
          <c:spPr>
            <a:solidFill>
              <a:schemeClr val="tx2">
                <a:lumMod val="60000"/>
                <a:lumOff val="40000"/>
              </a:schemeClr>
            </a:solidFill>
            <a:effectLst/>
          </c:spPr>
          <c:invertIfNegative val="0"/>
          <c:dLbls>
            <c:dLbl>
              <c:idx val="0"/>
              <c:layout>
                <c:manualLayout>
                  <c:x val="-0.0118817619445334"/>
                  <c:y val="0.000728948182787195"/>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00965801920870296"/>
                  <c:y val="-0.00306834358566454"/>
                </c:manualLayout>
              </c:layout>
              <c:spPr>
                <a:noFill/>
                <a:ln>
                  <a:noFill/>
                </a:ln>
                <a:effectLst/>
              </c:spPr>
              <c:txPr>
                <a:bodyPr wrap="square" lIns="38100" tIns="19050" rIns="38100" bIns="19050" anchor="ctr">
                  <a:noAutofit/>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0763620191238603"/>
                      <c:h val="0.0286502349347968"/>
                    </c:manualLayout>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Sheet1!$E$166:$M$166</c:f>
              <c:strCache>
                <c:ptCount val="8"/>
                <c:pt idx="0">
                  <c:v>2010</c:v>
                </c:pt>
                <c:pt idx="1">
                  <c:v>2011</c:v>
                </c:pt>
                <c:pt idx="2">
                  <c:v>2012</c:v>
                </c:pt>
                <c:pt idx="3">
                  <c:v>2013</c:v>
                </c:pt>
                <c:pt idx="4">
                  <c:v>2014</c:v>
                </c:pt>
                <c:pt idx="5">
                  <c:v>2015</c:v>
                </c:pt>
                <c:pt idx="6">
                  <c:v>2016</c:v>
                </c:pt>
                <c:pt idx="7">
                  <c:v>2017</c:v>
                </c:pt>
              </c:strCache>
            </c:strRef>
          </c:cat>
          <c:val>
            <c:numRef>
              <c:f>Sheet1!$E$167:$M$167</c:f>
              <c:numCache>
                <c:formatCode>#,##0,</c:formatCode>
                <c:ptCount val="8"/>
                <c:pt idx="0">
                  <c:v>3.12246416360076E9</c:v>
                </c:pt>
                <c:pt idx="1">
                  <c:v>4.46819797047617E9</c:v>
                </c:pt>
                <c:pt idx="2">
                  <c:v>4.97582837090627E9</c:v>
                </c:pt>
                <c:pt idx="3">
                  <c:v>5.98692522332475E9</c:v>
                </c:pt>
                <c:pt idx="4">
                  <c:v>6.31652259254722E9</c:v>
                </c:pt>
                <c:pt idx="5">
                  <c:v>5.98339774390583E9</c:v>
                </c:pt>
                <c:pt idx="6">
                  <c:v>5.34822082068933E9</c:v>
                </c:pt>
                <c:pt idx="7">
                  <c:v>6.1954117277776E9</c:v>
                </c:pt>
              </c:numCache>
            </c:numRef>
          </c:val>
        </c:ser>
        <c:ser>
          <c:idx val="1"/>
          <c:order val="1"/>
          <c:tx>
            <c:strRef>
              <c:f>Sheet1!$D$168</c:f>
              <c:strCache>
                <c:ptCount val="1"/>
                <c:pt idx="0">
                  <c:v>НИЙТ ЗАРЛАГА БА ЦЭВЭР ЗЭЭЛИЙН ДҮН</c:v>
                </c:pt>
              </c:strCache>
            </c:strRef>
          </c:tx>
          <c:spPr>
            <a:solidFill>
              <a:schemeClr val="accent2">
                <a:lumMod val="60000"/>
                <a:lumOff val="40000"/>
              </a:schemeClr>
            </a:solidFill>
            <a:effectLst/>
          </c:spPr>
          <c:invertIfNegative val="0"/>
          <c:dLbls>
            <c:dLbl>
              <c:idx val="0"/>
              <c:layout>
                <c:manualLayout>
                  <c:x val="0.0248349293229607"/>
                  <c:y val="0.0318357205539169"/>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0118817619445334"/>
                  <c:y val="-0.00678926430949501"/>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Sheet1!$E$166:$M$166</c:f>
              <c:strCache>
                <c:ptCount val="8"/>
                <c:pt idx="0">
                  <c:v>2010</c:v>
                </c:pt>
                <c:pt idx="1">
                  <c:v>2011</c:v>
                </c:pt>
                <c:pt idx="2">
                  <c:v>2012</c:v>
                </c:pt>
                <c:pt idx="3">
                  <c:v>2013</c:v>
                </c:pt>
                <c:pt idx="4">
                  <c:v>2014</c:v>
                </c:pt>
                <c:pt idx="5">
                  <c:v>2015</c:v>
                </c:pt>
                <c:pt idx="6">
                  <c:v>2016</c:v>
                </c:pt>
                <c:pt idx="7">
                  <c:v>2017</c:v>
                </c:pt>
              </c:strCache>
            </c:strRef>
          </c:cat>
          <c:val>
            <c:numRef>
              <c:f>Sheet1!$E$168:$M$168</c:f>
              <c:numCache>
                <c:formatCode>#,##0,</c:formatCode>
                <c:ptCount val="8"/>
                <c:pt idx="0">
                  <c:v>3.08068513898282E9</c:v>
                </c:pt>
                <c:pt idx="1">
                  <c:v>4.99703985909687E9</c:v>
                </c:pt>
                <c:pt idx="2">
                  <c:v>6.01780054607495E9</c:v>
                </c:pt>
                <c:pt idx="3">
                  <c:v>6.164685335867E9</c:v>
                </c:pt>
                <c:pt idx="4">
                  <c:v>7.14456798097174E9</c:v>
                </c:pt>
                <c:pt idx="5">
                  <c:v>7.13797385814097E9</c:v>
                </c:pt>
                <c:pt idx="6">
                  <c:v>9.6943919814469E9</c:v>
                </c:pt>
                <c:pt idx="7">
                  <c:v>8.56401490131E9</c:v>
                </c:pt>
              </c:numCache>
            </c:numRef>
          </c:val>
        </c:ser>
        <c:ser>
          <c:idx val="2"/>
          <c:order val="2"/>
          <c:tx>
            <c:strRef>
              <c:f>Sheet1!$D$169</c:f>
              <c:strCache>
                <c:ptCount val="1"/>
                <c:pt idx="0">
                  <c:v>ТӨСВИЙН ТЭНЦЭЛ</c:v>
                </c:pt>
              </c:strCache>
            </c:strRef>
          </c:tx>
          <c:spPr>
            <a:solidFill>
              <a:schemeClr val="bg1">
                <a:lumMod val="65000"/>
              </a:schemeClr>
            </a:solidFill>
            <a:effectLst/>
          </c:spPr>
          <c:invertIfNegative val="0"/>
          <c:dLbls>
            <c:dLbl>
              <c:idx val="3"/>
              <c:layout>
                <c:manualLayout>
                  <c:x val="0.0"/>
                  <c:y val="-0.0135783373842634"/>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Sheet1!$E$166:$M$166</c:f>
              <c:strCache>
                <c:ptCount val="8"/>
                <c:pt idx="0">
                  <c:v>2010</c:v>
                </c:pt>
                <c:pt idx="1">
                  <c:v>2011</c:v>
                </c:pt>
                <c:pt idx="2">
                  <c:v>2012</c:v>
                </c:pt>
                <c:pt idx="3">
                  <c:v>2013</c:v>
                </c:pt>
                <c:pt idx="4">
                  <c:v>2014</c:v>
                </c:pt>
                <c:pt idx="5">
                  <c:v>2015</c:v>
                </c:pt>
                <c:pt idx="6">
                  <c:v>2016</c:v>
                </c:pt>
                <c:pt idx="7">
                  <c:v>2017</c:v>
                </c:pt>
              </c:strCache>
            </c:strRef>
          </c:cat>
          <c:val>
            <c:numRef>
              <c:f>Sheet1!$E$169:$M$169</c:f>
              <c:numCache>
                <c:formatCode>#,##0,</c:formatCode>
                <c:ptCount val="8"/>
                <c:pt idx="0">
                  <c:v>4.17790246179447E7</c:v>
                </c:pt>
                <c:pt idx="1">
                  <c:v>-7.69861777100699E8</c:v>
                </c:pt>
                <c:pt idx="2">
                  <c:v>-1.1366286394135E9</c:v>
                </c:pt>
                <c:pt idx="3">
                  <c:v>-2.24618680221052E8</c:v>
                </c:pt>
                <c:pt idx="4">
                  <c:v>-8.6795914502144E8</c:v>
                </c:pt>
                <c:pt idx="5">
                  <c:v>-1.15690981524884E9</c:v>
                </c:pt>
                <c:pt idx="6">
                  <c:v>-4.34617116075757E9</c:v>
                </c:pt>
                <c:pt idx="7">
                  <c:v>-2.589216E9</c:v>
                </c:pt>
              </c:numCache>
            </c:numRef>
          </c:val>
        </c:ser>
        <c:ser>
          <c:idx val="3"/>
          <c:order val="3"/>
          <c:tx>
            <c:strRef>
              <c:f>Sheet1!$D$170</c:f>
              <c:strCache>
                <c:ptCount val="1"/>
                <c:pt idx="0">
                  <c:v>АЛДАГДЛЫГ САНХҮҮЖҮҮЛЭХ ЭХ ҮҮСВЭР</c:v>
                </c:pt>
              </c:strCache>
            </c:strRef>
          </c:tx>
          <c:spPr>
            <a:solidFill>
              <a:schemeClr val="accent6">
                <a:lumMod val="75000"/>
              </a:schemeClr>
            </a:solidFill>
            <a:effectLst/>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Sheet1!$E$166:$M$166</c:f>
              <c:strCache>
                <c:ptCount val="8"/>
                <c:pt idx="0">
                  <c:v>2010</c:v>
                </c:pt>
                <c:pt idx="1">
                  <c:v>2011</c:v>
                </c:pt>
                <c:pt idx="2">
                  <c:v>2012</c:v>
                </c:pt>
                <c:pt idx="3">
                  <c:v>2013</c:v>
                </c:pt>
                <c:pt idx="4">
                  <c:v>2014</c:v>
                </c:pt>
                <c:pt idx="5">
                  <c:v>2015</c:v>
                </c:pt>
                <c:pt idx="6">
                  <c:v>2016</c:v>
                </c:pt>
                <c:pt idx="7">
                  <c:v>2017</c:v>
                </c:pt>
              </c:strCache>
            </c:strRef>
          </c:cat>
          <c:val>
            <c:numRef>
              <c:f>Sheet1!$E$170:$M$170</c:f>
              <c:numCache>
                <c:formatCode>#,##0,</c:formatCode>
                <c:ptCount val="8"/>
                <c:pt idx="0">
                  <c:v>0.0</c:v>
                </c:pt>
                <c:pt idx="1">
                  <c:v>7.698617771007E8</c:v>
                </c:pt>
                <c:pt idx="2">
                  <c:v>1.1366286394135E9</c:v>
                </c:pt>
                <c:pt idx="3">
                  <c:v>2.24618680221051E8</c:v>
                </c:pt>
                <c:pt idx="4">
                  <c:v>8.6795914502144E8</c:v>
                </c:pt>
                <c:pt idx="5">
                  <c:v>1.15690981524884E9</c:v>
                </c:pt>
                <c:pt idx="6">
                  <c:v>4.34617116075757E9</c:v>
                </c:pt>
                <c:pt idx="7">
                  <c:v>2.589216E9</c:v>
                </c:pt>
              </c:numCache>
            </c:numRef>
          </c:val>
        </c:ser>
        <c:dLbls>
          <c:showLegendKey val="0"/>
          <c:showVal val="1"/>
          <c:showCatName val="0"/>
          <c:showSerName val="0"/>
          <c:showPercent val="0"/>
          <c:showBubbleSize val="0"/>
        </c:dLbls>
        <c:gapWidth val="75"/>
        <c:axId val="-2138902448"/>
        <c:axId val="-2138899808"/>
      </c:barChart>
      <c:catAx>
        <c:axId val="-2138902448"/>
        <c:scaling>
          <c:orientation val="minMax"/>
        </c:scaling>
        <c:delete val="0"/>
        <c:axPos val="b"/>
        <c:majorGridlines>
          <c:spPr>
            <a:ln w="6350" cmpd="sng">
              <a:prstDash val="dash"/>
            </a:ln>
          </c:spPr>
        </c:majorGridlines>
        <c:numFmt formatCode="General" sourceLinked="0"/>
        <c:majorTickMark val="none"/>
        <c:minorTickMark val="none"/>
        <c:tickLblPos val="nextTo"/>
        <c:spPr>
          <a:noFill/>
        </c:spPr>
        <c:crossAx val="-2138899808"/>
        <c:crosses val="autoZero"/>
        <c:auto val="1"/>
        <c:lblAlgn val="ctr"/>
        <c:lblOffset val="100"/>
        <c:noMultiLvlLbl val="0"/>
      </c:catAx>
      <c:valAx>
        <c:axId val="-2138899808"/>
        <c:scaling>
          <c:orientation val="minMax"/>
          <c:max val="1.1E10"/>
        </c:scaling>
        <c:delete val="0"/>
        <c:axPos val="l"/>
        <c:numFmt formatCode="#,##0," sourceLinked="1"/>
        <c:majorTickMark val="none"/>
        <c:minorTickMark val="none"/>
        <c:tickLblPos val="nextTo"/>
        <c:spPr>
          <a:ln>
            <a:solidFill>
              <a:schemeClr val="bg1">
                <a:lumMod val="95000"/>
              </a:schemeClr>
            </a:solidFill>
          </a:ln>
        </c:spPr>
        <c:crossAx val="-2138902448"/>
        <c:crosses val="autoZero"/>
        <c:crossBetween val="between"/>
      </c:valAx>
    </c:plotArea>
    <c:legend>
      <c:legendPos val="b"/>
      <c:layout>
        <c:manualLayout>
          <c:xMode val="edge"/>
          <c:yMode val="edge"/>
          <c:x val="0.0782402763084334"/>
          <c:y val="0.895524138078505"/>
          <c:w val="0.899324659134086"/>
          <c:h val="0.0863714120758106"/>
        </c:manualLayout>
      </c:layout>
      <c:overlay val="0"/>
      <c:txPr>
        <a:bodyPr/>
        <a:lstStyle/>
        <a:p>
          <a:pPr>
            <a:defRPr sz="800"/>
          </a:pPr>
          <a:endParaRPr lang="en-US"/>
        </a:p>
      </c:txPr>
    </c:legend>
    <c:plotVisOnly val="1"/>
    <c:dispBlanksAs val="gap"/>
    <c:showDLblsOverMax val="0"/>
  </c:chart>
  <c:spPr>
    <a:ln>
      <a:noFill/>
    </a:ln>
  </c:spPr>
  <c:txPr>
    <a:bodyPr/>
    <a:lstStyle/>
    <a:p>
      <a:pPr>
        <a:defRPr sz="700">
          <a:latin typeface="Calibri"/>
          <a:cs typeface="Calibri"/>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619171787502823"/>
          <c:y val="0.0283484886969774"/>
          <c:w val="0.867926197652593"/>
          <c:h val="0.684429362458725"/>
        </c:manualLayout>
      </c:layout>
      <c:barChart>
        <c:barDir val="col"/>
        <c:grouping val="clustered"/>
        <c:varyColors val="0"/>
        <c:ser>
          <c:idx val="0"/>
          <c:order val="0"/>
          <c:tx>
            <c:strRef>
              <c:f>'Bal-Gen 3'!$D$32</c:f>
              <c:strCache>
                <c:ptCount val="1"/>
                <c:pt idx="0">
                  <c:v>Зээлийн үйлчилгээний төлбөр</c:v>
                </c:pt>
              </c:strCache>
            </c:strRef>
          </c:tx>
          <c:spPr>
            <a:solidFill>
              <a:schemeClr val="accent1"/>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dLbl>
            <c:dLbl>
              <c:idx val="2"/>
              <c:layout>
                <c:manualLayout>
                  <c:x val="-7.25346055293743E-17"/>
                  <c:y val="0.125412541254125"/>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7.25346055293743E-17"/>
                  <c:y val="0.158415841584158"/>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0"/>
                  <c:y val="0.198019801980198"/>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0.0"/>
                  <c:y val="0.138613861386139"/>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0.00197823936696326"/>
                  <c:y val="0.138613861386139"/>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'Bal-Gen 3'!$E$3:$L$3</c:f>
              <c:strCache>
                <c:ptCount val="7"/>
                <c:pt idx="0">
                  <c:v>2011</c:v>
                </c:pt>
                <c:pt idx="1">
                  <c:v>2012</c:v>
                </c:pt>
                <c:pt idx="2">
                  <c:v>2013</c:v>
                </c:pt>
                <c:pt idx="3">
                  <c:v>2014</c:v>
                </c:pt>
                <c:pt idx="4">
                  <c:v>2015</c:v>
                </c:pt>
                <c:pt idx="5">
                  <c:v>2016 ХБГ</c:v>
                </c:pt>
                <c:pt idx="6">
                  <c:v>2017 төс</c:v>
                </c:pt>
              </c:strCache>
            </c:strRef>
          </c:cat>
          <c:val>
            <c:numRef>
              <c:f>'Bal-Gen 3'!$F$32:$L$32</c:f>
              <c:numCache>
                <c:formatCode>#,##0.00,</c:formatCode>
                <c:ptCount val="7"/>
                <c:pt idx="0">
                  <c:v>37.32096867559</c:v>
                </c:pt>
                <c:pt idx="1">
                  <c:v>125.91336767055</c:v>
                </c:pt>
                <c:pt idx="2">
                  <c:v>270.4421383425774</c:v>
                </c:pt>
                <c:pt idx="3">
                  <c:v>500.3512072415986</c:v>
                </c:pt>
                <c:pt idx="4">
                  <c:v>731.0551238472879</c:v>
                </c:pt>
                <c:pt idx="5">
                  <c:v>1047.8853647</c:v>
                </c:pt>
                <c:pt idx="6">
                  <c:v>1354.0699197</c:v>
                </c:pt>
              </c:numCache>
            </c:numRef>
          </c:val>
        </c:ser>
        <c:dLbls>
          <c:showLegendKey val="0"/>
          <c:showVal val="0"/>
          <c:showCatName val="0"/>
          <c:showSerName val="0"/>
          <c:showPercent val="0"/>
          <c:showBubbleSize val="0"/>
        </c:dLbls>
        <c:gapWidth val="219"/>
        <c:overlap val="-27"/>
        <c:axId val="2143800672"/>
        <c:axId val="2143804192"/>
      </c:barChart>
      <c:lineChart>
        <c:grouping val="stacked"/>
        <c:varyColors val="0"/>
        <c:ser>
          <c:idx val="1"/>
          <c:order val="1"/>
          <c:tx>
            <c:strRef>
              <c:f>'Bal-Gen 3'!$D$34</c:f>
              <c:strCache>
                <c:ptCount val="1"/>
                <c:pt idx="0">
                  <c:v>Төсвийн алдагдалд эзлэх хувь</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0.0178041543026706"/>
                  <c:y val="-0.079207920792079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00593471810089017"/>
                  <c:y val="-0.046204620462046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019782393669634"/>
                  <c:y val="-0.0594059405940594"/>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0197823936696339"/>
                  <c:y val="-0.0726072607260726"/>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0.0118694362017804"/>
                  <c:y val="-0.15181518151815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0.00989119683481701"/>
                  <c:y val="-0.0858085808580859"/>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'Bal-Gen 3'!$E$3:$L$3</c:f>
              <c:strCache>
                <c:ptCount val="7"/>
                <c:pt idx="0">
                  <c:v>2011</c:v>
                </c:pt>
                <c:pt idx="1">
                  <c:v>2012</c:v>
                </c:pt>
                <c:pt idx="2">
                  <c:v>2013</c:v>
                </c:pt>
                <c:pt idx="3">
                  <c:v>2014</c:v>
                </c:pt>
                <c:pt idx="4">
                  <c:v>2015</c:v>
                </c:pt>
                <c:pt idx="5">
                  <c:v>2016 ХБГ</c:v>
                </c:pt>
                <c:pt idx="6">
                  <c:v>2017 төс</c:v>
                </c:pt>
              </c:strCache>
            </c:strRef>
          </c:cat>
          <c:val>
            <c:numRef>
              <c:f>'Bal-Gen 3'!$E$34:$L$34</c:f>
              <c:numCache>
                <c:formatCode>0%</c:formatCode>
                <c:ptCount val="7"/>
                <c:pt idx="0">
                  <c:v>0.0484774926950404</c:v>
                </c:pt>
                <c:pt idx="1">
                  <c:v>0.110777929839531</c:v>
                </c:pt>
                <c:pt idx="2">
                  <c:v>1.204005553217711</c:v>
                </c:pt>
                <c:pt idx="3">
                  <c:v>0.576468616191884</c:v>
                </c:pt>
                <c:pt idx="4">
                  <c:v>0.631903294631525</c:v>
                </c:pt>
                <c:pt idx="5">
                  <c:v>0.241105406561426</c:v>
                </c:pt>
                <c:pt idx="6">
                  <c:v>0.522965221789144</c:v>
                </c:pt>
              </c:numCache>
            </c:numRef>
          </c:val>
          <c:smooth val="0"/>
        </c:ser>
        <c:dLbls>
          <c:showLegendKey val="0"/>
          <c:showVal val="0"/>
          <c:showCatName val="0"/>
          <c:showSerName val="0"/>
          <c:showPercent val="0"/>
          <c:showBubbleSize val="0"/>
        </c:dLbls>
        <c:marker val="1"/>
        <c:smooth val="0"/>
        <c:axId val="2143810656"/>
        <c:axId val="2143807440"/>
      </c:lineChart>
      <c:catAx>
        <c:axId val="2143800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143804192"/>
        <c:crosses val="autoZero"/>
        <c:auto val="1"/>
        <c:lblAlgn val="ctr"/>
        <c:lblOffset val="100"/>
        <c:noMultiLvlLbl val="0"/>
      </c:catAx>
      <c:valAx>
        <c:axId val="2143804192"/>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143800672"/>
        <c:crosses val="autoZero"/>
        <c:crossBetween val="between"/>
      </c:valAx>
      <c:valAx>
        <c:axId val="214380744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2143810656"/>
        <c:crosses val="max"/>
        <c:crossBetween val="between"/>
      </c:valAx>
      <c:catAx>
        <c:axId val="2143810656"/>
        <c:scaling>
          <c:orientation val="minMax"/>
        </c:scaling>
        <c:delete val="1"/>
        <c:axPos val="b"/>
        <c:numFmt formatCode="General" sourceLinked="1"/>
        <c:majorTickMark val="out"/>
        <c:minorTickMark val="none"/>
        <c:tickLblPos val="nextTo"/>
        <c:crossAx val="214380744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1" u="none" strike="noStrike" kern="1200" spc="0" baseline="0">
                <a:solidFill>
                  <a:schemeClr val="tx1">
                    <a:lumMod val="65000"/>
                    <a:lumOff val="35000"/>
                  </a:schemeClr>
                </a:solidFill>
                <a:latin typeface="+mn-lt"/>
                <a:ea typeface="+mn-ea"/>
                <a:cs typeface="+mn-cs"/>
              </a:defRPr>
            </a:pPr>
            <a:r>
              <a:rPr lang="mn-MN" sz="1100" i="1"/>
              <a:t>Тэрбум</a:t>
            </a:r>
            <a:r>
              <a:rPr lang="mn-MN" sz="1100" i="1" baseline="0"/>
              <a:t> төгрөг</a:t>
            </a:r>
            <a:endParaRPr lang="en-US" sz="1100" i="1"/>
          </a:p>
        </c:rich>
      </c:tx>
      <c:layout>
        <c:manualLayout>
          <c:xMode val="edge"/>
          <c:yMode val="edge"/>
          <c:x val="0.834881242584403"/>
          <c:y val="0.037037037037037"/>
        </c:manualLayout>
      </c:layout>
      <c:overlay val="0"/>
      <c:spPr>
        <a:noFill/>
        <a:ln>
          <a:noFill/>
        </a:ln>
        <a:effectLst/>
      </c:spPr>
      <c:txPr>
        <a:bodyPr rot="0" spcFirstLastPara="1" vertOverflow="ellipsis" vert="horz" wrap="square" anchor="ctr" anchorCtr="1"/>
        <a:lstStyle/>
        <a:p>
          <a:pPr>
            <a:defRPr sz="1100" b="0" i="1"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Sheet6!$C$3</c:f>
              <c:strCache>
                <c:ptCount val="1"/>
                <c:pt idx="0">
                  <c:v>ЗГ-ын дотоод үнэт цаасны үлдэгдэл</c:v>
                </c:pt>
              </c:strCache>
            </c:strRef>
          </c:tx>
          <c:spPr>
            <a:solidFill>
              <a:schemeClr val="accent2"/>
            </a:solidFill>
            <a:ln>
              <a:noFill/>
            </a:ln>
            <a:effectLst/>
          </c:spPr>
          <c:invertIfNegative val="0"/>
          <c:dLbls>
            <c:dLbl>
              <c:idx val="2"/>
              <c:showLegendKey val="0"/>
              <c:showVal val="1"/>
              <c:showCatName val="0"/>
              <c:showSerName val="0"/>
              <c:showPercent val="0"/>
              <c:showBubbleSize val="0"/>
              <c:extLst>
                <c:ext xmlns:c15="http://schemas.microsoft.com/office/drawing/2012/chart" uri="{CE6537A1-D6FC-4f65-9D91-7224C49458BB}"/>
              </c:extLst>
            </c:dLbl>
            <c:dLbl>
              <c:idx val="7"/>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Sheet6!$D$1:$K$1</c:f>
              <c:strCache>
                <c:ptCount val="8"/>
                <c:pt idx="0">
                  <c:v>2010</c:v>
                </c:pt>
                <c:pt idx="1">
                  <c:v>2011</c:v>
                </c:pt>
                <c:pt idx="2">
                  <c:v>2012</c:v>
                </c:pt>
                <c:pt idx="3">
                  <c:v>2013</c:v>
                </c:pt>
                <c:pt idx="4">
                  <c:v>2014</c:v>
                </c:pt>
                <c:pt idx="5">
                  <c:v>2015</c:v>
                </c:pt>
                <c:pt idx="6">
                  <c:v>2016 ХБГ</c:v>
                </c:pt>
                <c:pt idx="7">
                  <c:v>2017 төс</c:v>
                </c:pt>
              </c:strCache>
            </c:strRef>
          </c:cat>
          <c:val>
            <c:numRef>
              <c:f>Sheet6!$D$3:$K$3</c:f>
              <c:numCache>
                <c:formatCode>0.0</c:formatCode>
                <c:ptCount val="8"/>
                <c:pt idx="0">
                  <c:v>180.0</c:v>
                </c:pt>
                <c:pt idx="1">
                  <c:v>503.33</c:v>
                </c:pt>
                <c:pt idx="2">
                  <c:v>1009.56</c:v>
                </c:pt>
                <c:pt idx="3">
                  <c:v>1863.77</c:v>
                </c:pt>
                <c:pt idx="4">
                  <c:v>2914.61776686196</c:v>
                </c:pt>
                <c:pt idx="5">
                  <c:v>3281.11441269424</c:v>
                </c:pt>
                <c:pt idx="6">
                  <c:v>5201.46422959986</c:v>
                </c:pt>
                <c:pt idx="7">
                  <c:v>6851.743462673102</c:v>
                </c:pt>
              </c:numCache>
            </c:numRef>
          </c:val>
        </c:ser>
        <c:ser>
          <c:idx val="2"/>
          <c:order val="2"/>
          <c:tx>
            <c:strRef>
              <c:f>Sheet6!$C$4</c:f>
              <c:strCache>
                <c:ptCount val="1"/>
                <c:pt idx="0">
                  <c:v>Арилжих дүн</c:v>
                </c:pt>
              </c:strCache>
            </c:strRef>
          </c:tx>
          <c:spPr>
            <a:solidFill>
              <a:schemeClr val="accent3"/>
            </a:solidFill>
            <a:ln>
              <a:noFill/>
            </a:ln>
            <a:effectLst/>
          </c:spPr>
          <c:invertIfNegative val="0"/>
          <c:dLbls>
            <c:dLbl>
              <c:idx val="7"/>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Sheet6!$D$1:$K$1</c:f>
              <c:strCache>
                <c:ptCount val="8"/>
                <c:pt idx="0">
                  <c:v>2010</c:v>
                </c:pt>
                <c:pt idx="1">
                  <c:v>2011</c:v>
                </c:pt>
                <c:pt idx="2">
                  <c:v>2012</c:v>
                </c:pt>
                <c:pt idx="3">
                  <c:v>2013</c:v>
                </c:pt>
                <c:pt idx="4">
                  <c:v>2014</c:v>
                </c:pt>
                <c:pt idx="5">
                  <c:v>2015</c:v>
                </c:pt>
                <c:pt idx="6">
                  <c:v>2016 ХБГ</c:v>
                </c:pt>
                <c:pt idx="7">
                  <c:v>2017 төс</c:v>
                </c:pt>
              </c:strCache>
            </c:strRef>
          </c:cat>
          <c:val>
            <c:numRef>
              <c:f>Sheet6!$D$4:$K$4</c:f>
              <c:numCache>
                <c:formatCode>0.0</c:formatCode>
                <c:ptCount val="8"/>
                <c:pt idx="0">
                  <c:v>205.48893511499</c:v>
                </c:pt>
                <c:pt idx="1">
                  <c:v>353.24576915</c:v>
                </c:pt>
                <c:pt idx="2">
                  <c:v>881.6287600000001</c:v>
                </c:pt>
                <c:pt idx="3">
                  <c:v>2597.85548951373</c:v>
                </c:pt>
                <c:pt idx="4">
                  <c:v>2425.806949186059</c:v>
                </c:pt>
                <c:pt idx="5">
                  <c:v>2436.7725173191</c:v>
                </c:pt>
                <c:pt idx="6">
                  <c:v>5596.688216885913</c:v>
                </c:pt>
                <c:pt idx="7">
                  <c:v>5403.69653732111</c:v>
                </c:pt>
              </c:numCache>
            </c:numRef>
          </c:val>
        </c:ser>
        <c:ser>
          <c:idx val="3"/>
          <c:order val="3"/>
          <c:tx>
            <c:strRef>
              <c:f>Sheet6!$C$5</c:f>
              <c:strCache>
                <c:ptCount val="1"/>
                <c:pt idx="0">
                  <c:v>Үндсэн төлбөр</c:v>
                </c:pt>
              </c:strCache>
            </c:strRef>
          </c:tx>
          <c:spPr>
            <a:solidFill>
              <a:schemeClr val="accent4"/>
            </a:solidFill>
            <a:ln>
              <a:noFill/>
            </a:ln>
            <a:effectLst/>
          </c:spPr>
          <c:invertIfNegative val="0"/>
          <c:dLbls>
            <c:dLbl>
              <c:idx val="7"/>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Sheet6!$D$1:$K$1</c:f>
              <c:strCache>
                <c:ptCount val="8"/>
                <c:pt idx="0">
                  <c:v>2010</c:v>
                </c:pt>
                <c:pt idx="1">
                  <c:v>2011</c:v>
                </c:pt>
                <c:pt idx="2">
                  <c:v>2012</c:v>
                </c:pt>
                <c:pt idx="3">
                  <c:v>2013</c:v>
                </c:pt>
                <c:pt idx="4">
                  <c:v>2014</c:v>
                </c:pt>
                <c:pt idx="5">
                  <c:v>2015</c:v>
                </c:pt>
                <c:pt idx="6">
                  <c:v>2016 ХБГ</c:v>
                </c:pt>
                <c:pt idx="7">
                  <c:v>2017 төс</c:v>
                </c:pt>
              </c:strCache>
            </c:strRef>
          </c:cat>
          <c:val>
            <c:numRef>
              <c:f>Sheet6!$D$5:$K$5</c:f>
              <c:numCache>
                <c:formatCode>0.0</c:formatCode>
                <c:ptCount val="8"/>
                <c:pt idx="0">
                  <c:v>261.1481768248001</c:v>
                </c:pt>
                <c:pt idx="1">
                  <c:v>35.0</c:v>
                </c:pt>
                <c:pt idx="2">
                  <c:v>381.9870950794999</c:v>
                </c:pt>
                <c:pt idx="3">
                  <c:v>1558.418581682</c:v>
                </c:pt>
                <c:pt idx="4">
                  <c:v>1374.9591823241</c:v>
                </c:pt>
                <c:pt idx="5">
                  <c:v>2070.27587148682</c:v>
                </c:pt>
                <c:pt idx="6">
                  <c:v>3574.3383999803</c:v>
                </c:pt>
                <c:pt idx="7">
                  <c:v>3753.41730424786</c:v>
                </c:pt>
              </c:numCache>
            </c:numRef>
          </c:val>
        </c:ser>
        <c:ser>
          <c:idx val="4"/>
          <c:order val="4"/>
          <c:tx>
            <c:strRef>
              <c:f>Sheet6!$C$6</c:f>
              <c:strCache>
                <c:ptCount val="1"/>
                <c:pt idx="0">
                  <c:v>Хүүгийн төлбөрт</c:v>
                </c:pt>
              </c:strCache>
            </c:strRef>
          </c:tx>
          <c:spPr>
            <a:solidFill>
              <a:schemeClr val="accent5"/>
            </a:solidFill>
            <a:ln>
              <a:noFill/>
            </a:ln>
            <a:effectLst/>
          </c:spPr>
          <c:invertIfNegative val="0"/>
          <c:dLbls>
            <c:dLbl>
              <c:idx val="7"/>
              <c:layout>
                <c:manualLayout>
                  <c:x val="0.0109589041095889"/>
                  <c:y val="0.00925925925925926"/>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Sheet6!$D$1:$K$1</c:f>
              <c:strCache>
                <c:ptCount val="8"/>
                <c:pt idx="0">
                  <c:v>2010</c:v>
                </c:pt>
                <c:pt idx="1">
                  <c:v>2011</c:v>
                </c:pt>
                <c:pt idx="2">
                  <c:v>2012</c:v>
                </c:pt>
                <c:pt idx="3">
                  <c:v>2013</c:v>
                </c:pt>
                <c:pt idx="4">
                  <c:v>2014</c:v>
                </c:pt>
                <c:pt idx="5">
                  <c:v>2015</c:v>
                </c:pt>
                <c:pt idx="6">
                  <c:v>2016 ХБГ</c:v>
                </c:pt>
                <c:pt idx="7">
                  <c:v>2017 төс</c:v>
                </c:pt>
              </c:strCache>
            </c:strRef>
          </c:cat>
          <c:val>
            <c:numRef>
              <c:f>Sheet6!$D$6:$K$6</c:f>
              <c:numCache>
                <c:formatCode>0.0</c:formatCode>
                <c:ptCount val="8"/>
                <c:pt idx="0">
                  <c:v>4.618711116499974</c:v>
                </c:pt>
                <c:pt idx="1">
                  <c:v>10.70541226271</c:v>
                </c:pt>
                <c:pt idx="2">
                  <c:v>78.78362820000002</c:v>
                </c:pt>
                <c:pt idx="3">
                  <c:v>228.89353740415</c:v>
                </c:pt>
                <c:pt idx="4">
                  <c:v>266.78657039513</c:v>
                </c:pt>
                <c:pt idx="5">
                  <c:v>471.54042495414</c:v>
                </c:pt>
                <c:pt idx="6">
                  <c:v>645.1034198</c:v>
                </c:pt>
                <c:pt idx="7">
                  <c:v>862.8590559999975</c:v>
                </c:pt>
              </c:numCache>
            </c:numRef>
          </c:val>
        </c:ser>
        <c:dLbls>
          <c:showLegendKey val="0"/>
          <c:showVal val="0"/>
          <c:showCatName val="0"/>
          <c:showSerName val="0"/>
          <c:showPercent val="0"/>
          <c:showBubbleSize val="0"/>
        </c:dLbls>
        <c:gapWidth val="79"/>
        <c:axId val="2113457632"/>
        <c:axId val="2142606960"/>
      </c:barChart>
      <c:lineChart>
        <c:grouping val="stacked"/>
        <c:varyColors val="0"/>
        <c:ser>
          <c:idx val="0"/>
          <c:order val="0"/>
          <c:tx>
            <c:strRef>
              <c:f>Sheet6!$C$2</c:f>
              <c:strCache>
                <c:ptCount val="1"/>
                <c:pt idx="0">
                  <c:v>ЗГ-ын дотоод үнэт цаасны үлдэгдэлийн өсөлт</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7"/>
              <c:layout>
                <c:manualLayout>
                  <c:x val="-0.0219178082191782"/>
                  <c:y val="-0.0555555555555555"/>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Sheet6!$D$1:$K$1</c:f>
              <c:strCache>
                <c:ptCount val="8"/>
                <c:pt idx="0">
                  <c:v>2010</c:v>
                </c:pt>
                <c:pt idx="1">
                  <c:v>2011</c:v>
                </c:pt>
                <c:pt idx="2">
                  <c:v>2012</c:v>
                </c:pt>
                <c:pt idx="3">
                  <c:v>2013</c:v>
                </c:pt>
                <c:pt idx="4">
                  <c:v>2014</c:v>
                </c:pt>
                <c:pt idx="5">
                  <c:v>2015</c:v>
                </c:pt>
                <c:pt idx="6">
                  <c:v>2016 ХБГ</c:v>
                </c:pt>
                <c:pt idx="7">
                  <c:v>2017 төс</c:v>
                </c:pt>
              </c:strCache>
            </c:strRef>
          </c:cat>
          <c:val>
            <c:numRef>
              <c:f>Sheet6!$D$2:$K$2</c:f>
              <c:numCache>
                <c:formatCode>0%</c:formatCode>
                <c:ptCount val="8"/>
                <c:pt idx="1">
                  <c:v>1.796277777777778</c:v>
                </c:pt>
                <c:pt idx="2">
                  <c:v>1.005761627560447</c:v>
                </c:pt>
                <c:pt idx="3">
                  <c:v>0.846121082451761</c:v>
                </c:pt>
                <c:pt idx="4">
                  <c:v>0.563829102765878</c:v>
                </c:pt>
                <c:pt idx="5">
                  <c:v>0.125744325722295</c:v>
                </c:pt>
                <c:pt idx="6">
                  <c:v>0.585273652596816</c:v>
                </c:pt>
                <c:pt idx="7">
                  <c:v>0.317272052681252</c:v>
                </c:pt>
              </c:numCache>
            </c:numRef>
          </c:val>
          <c:smooth val="0"/>
        </c:ser>
        <c:dLbls>
          <c:showLegendKey val="0"/>
          <c:showVal val="0"/>
          <c:showCatName val="0"/>
          <c:showSerName val="0"/>
          <c:showPercent val="0"/>
          <c:showBubbleSize val="0"/>
        </c:dLbls>
        <c:marker val="1"/>
        <c:smooth val="0"/>
        <c:axId val="2142430128"/>
        <c:axId val="2142426896"/>
      </c:lineChart>
      <c:catAx>
        <c:axId val="2113457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2606960"/>
        <c:crosses val="autoZero"/>
        <c:auto val="1"/>
        <c:lblAlgn val="ctr"/>
        <c:lblOffset val="100"/>
        <c:noMultiLvlLbl val="0"/>
      </c:catAx>
      <c:valAx>
        <c:axId val="214260696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3457632"/>
        <c:crosses val="autoZero"/>
        <c:crossBetween val="between"/>
      </c:valAx>
      <c:valAx>
        <c:axId val="2142426896"/>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2430128"/>
        <c:crosses val="max"/>
        <c:crossBetween val="between"/>
      </c:valAx>
      <c:catAx>
        <c:axId val="2142430128"/>
        <c:scaling>
          <c:orientation val="minMax"/>
        </c:scaling>
        <c:delete val="1"/>
        <c:axPos val="b"/>
        <c:numFmt formatCode="General" sourceLinked="1"/>
        <c:majorTickMark val="out"/>
        <c:minorTickMark val="none"/>
        <c:tickLblPos val="nextTo"/>
        <c:crossAx val="214242689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Sheet6!$C$8</c:f>
              <c:strCache>
                <c:ptCount val="1"/>
                <c:pt idx="0">
                  <c:v>Дотоодын зах зээлд гаргасан бонд / төсвийн алдагдал</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0.0118168389955687"/>
                  <c:y val="-0.0555555555555555"/>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0433284096504186"/>
                  <c:y val="-0.0648148148148149"/>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00641025641025649"/>
                  <c:y val="-0.064701653486700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00854700854700863"/>
                  <c:y val="-0.0862688713156004"/>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0.0106837606837607"/>
                  <c:y val="-0.0718907260963336"/>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0.0213675213675214"/>
                  <c:y val="-0.0790797987059669"/>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Sheet6!$E$1:$K$1</c:f>
              <c:strCache>
                <c:ptCount val="7"/>
                <c:pt idx="0">
                  <c:v>2011</c:v>
                </c:pt>
                <c:pt idx="1">
                  <c:v>2012</c:v>
                </c:pt>
                <c:pt idx="2">
                  <c:v>2013</c:v>
                </c:pt>
                <c:pt idx="3">
                  <c:v>2014</c:v>
                </c:pt>
                <c:pt idx="4">
                  <c:v>2015</c:v>
                </c:pt>
                <c:pt idx="5">
                  <c:v>2016 ХБГ</c:v>
                </c:pt>
                <c:pt idx="6">
                  <c:v>2017 төс</c:v>
                </c:pt>
              </c:strCache>
            </c:strRef>
          </c:cat>
          <c:val>
            <c:numRef>
              <c:f>Sheet6!$E$8:$K$8</c:f>
              <c:numCache>
                <c:formatCode>0%</c:formatCode>
                <c:ptCount val="7"/>
                <c:pt idx="0">
                  <c:v>0.458843106200601</c:v>
                </c:pt>
                <c:pt idx="1">
                  <c:v>0.775652424572831</c:v>
                </c:pt>
                <c:pt idx="2">
                  <c:v>11.56562529419692</c:v>
                </c:pt>
                <c:pt idx="3">
                  <c:v>2.794840014187691</c:v>
                </c:pt>
                <c:pt idx="4">
                  <c:v>2.106276984775147</c:v>
                </c:pt>
                <c:pt idx="5">
                  <c:v>1.287728441856939</c:v>
                </c:pt>
                <c:pt idx="6">
                  <c:v>2.087001060290493</c:v>
                </c:pt>
              </c:numCache>
            </c:numRef>
          </c:val>
          <c:smooth val="0"/>
        </c:ser>
        <c:dLbls>
          <c:showLegendKey val="0"/>
          <c:showVal val="0"/>
          <c:showCatName val="0"/>
          <c:showSerName val="0"/>
          <c:showPercent val="0"/>
          <c:showBubbleSize val="0"/>
        </c:dLbls>
        <c:marker val="1"/>
        <c:smooth val="0"/>
        <c:axId val="-2133348448"/>
        <c:axId val="-2133345088"/>
      </c:lineChart>
      <c:catAx>
        <c:axId val="-213334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3345088"/>
        <c:crosses val="autoZero"/>
        <c:auto val="1"/>
        <c:lblAlgn val="ctr"/>
        <c:lblOffset val="100"/>
        <c:noMultiLvlLbl val="0"/>
      </c:catAx>
      <c:valAx>
        <c:axId val="-21333450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33484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1" u="none" strike="noStrike" kern="1200" spc="0" baseline="0">
                <a:solidFill>
                  <a:schemeClr val="tx1">
                    <a:lumMod val="65000"/>
                    <a:lumOff val="35000"/>
                  </a:schemeClr>
                </a:solidFill>
                <a:latin typeface="+mn-lt"/>
                <a:ea typeface="+mn-ea"/>
                <a:cs typeface="+mn-cs"/>
              </a:defRPr>
            </a:pPr>
            <a:r>
              <a:rPr lang="mn-MN" sz="1050" i="1"/>
              <a:t>Тэрбум төгрөг</a:t>
            </a:r>
            <a:endParaRPr lang="en-US" sz="1050" i="1"/>
          </a:p>
        </c:rich>
      </c:tx>
      <c:layout>
        <c:manualLayout>
          <c:xMode val="edge"/>
          <c:yMode val="edge"/>
          <c:x val="0.763784558180228"/>
          <c:y val="0.0416666666666667"/>
        </c:manualLayout>
      </c:layout>
      <c:overlay val="0"/>
      <c:spPr>
        <a:noFill/>
        <a:ln>
          <a:noFill/>
        </a:ln>
        <a:effectLst/>
      </c:spPr>
      <c:txPr>
        <a:bodyPr rot="0" spcFirstLastPara="1" vertOverflow="ellipsis" vert="horz" wrap="square" anchor="ctr" anchorCtr="1"/>
        <a:lstStyle/>
        <a:p>
          <a:pPr>
            <a:defRPr sz="1050" b="0" i="1"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Sheet6!$C$45</c:f>
              <c:strCache>
                <c:ptCount val="1"/>
                <c:pt idx="0">
                  <c:v>Гадаад өрийн үйлчилгээний төлбөр</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Sheet6!$D$44:$K$44</c:f>
              <c:strCache>
                <c:ptCount val="8"/>
                <c:pt idx="0">
                  <c:v>2010 Гүй</c:v>
                </c:pt>
                <c:pt idx="1">
                  <c:v>2011 Гүй</c:v>
                </c:pt>
                <c:pt idx="2">
                  <c:v>2012 гүйц</c:v>
                </c:pt>
                <c:pt idx="3">
                  <c:v>2013 гүйц</c:v>
                </c:pt>
                <c:pt idx="4">
                  <c:v>2014 гүйц</c:v>
                </c:pt>
                <c:pt idx="5">
                  <c:v>2015 гүйц</c:v>
                </c:pt>
                <c:pt idx="6">
                  <c:v>2016 төл</c:v>
                </c:pt>
                <c:pt idx="7">
                  <c:v>2017 төсөл</c:v>
                </c:pt>
              </c:strCache>
            </c:strRef>
          </c:cat>
          <c:val>
            <c:numRef>
              <c:f>Sheet6!$D$45:$K$45</c:f>
              <c:numCache>
                <c:formatCode>0%</c:formatCode>
                <c:ptCount val="8"/>
                <c:pt idx="0">
                  <c:v>0.890882233343984</c:v>
                </c:pt>
                <c:pt idx="1">
                  <c:v>0.713152883148182</c:v>
                </c:pt>
                <c:pt idx="2">
                  <c:v>0.223957136641826</c:v>
                </c:pt>
                <c:pt idx="3">
                  <c:v>0.119051360015469</c:v>
                </c:pt>
                <c:pt idx="4">
                  <c:v>0.342838563446036</c:v>
                </c:pt>
                <c:pt idx="5">
                  <c:v>0.26288117970976</c:v>
                </c:pt>
                <c:pt idx="6">
                  <c:v>0.326481304276966</c:v>
                </c:pt>
                <c:pt idx="7">
                  <c:v>0.36276624755746</c:v>
                </c:pt>
              </c:numCache>
            </c:numRef>
          </c:val>
        </c:ser>
        <c:ser>
          <c:idx val="1"/>
          <c:order val="1"/>
          <c:tx>
            <c:strRef>
              <c:f>Sheet6!$C$46</c:f>
              <c:strCache>
                <c:ptCount val="1"/>
                <c:pt idx="0">
                  <c:v>Дотоод зээлийн үйлчилгээний төлбөр</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Sheet6!$D$44:$K$44</c:f>
              <c:strCache>
                <c:ptCount val="8"/>
                <c:pt idx="0">
                  <c:v>2010 Гүй</c:v>
                </c:pt>
                <c:pt idx="1">
                  <c:v>2011 Гүй</c:v>
                </c:pt>
                <c:pt idx="2">
                  <c:v>2012 гүйц</c:v>
                </c:pt>
                <c:pt idx="3">
                  <c:v>2013 гүйц</c:v>
                </c:pt>
                <c:pt idx="4">
                  <c:v>2014 гүйц</c:v>
                </c:pt>
                <c:pt idx="5">
                  <c:v>2015 гүйц</c:v>
                </c:pt>
                <c:pt idx="6">
                  <c:v>2016 төл</c:v>
                </c:pt>
                <c:pt idx="7">
                  <c:v>2017 төсөл</c:v>
                </c:pt>
              </c:strCache>
            </c:strRef>
          </c:cat>
          <c:val>
            <c:numRef>
              <c:f>Sheet6!$D$46:$K$46</c:f>
              <c:numCache>
                <c:formatCode>0%</c:formatCode>
                <c:ptCount val="8"/>
                <c:pt idx="0">
                  <c:v>0.109117766656016</c:v>
                </c:pt>
                <c:pt idx="1">
                  <c:v>0.286847116851818</c:v>
                </c:pt>
                <c:pt idx="2">
                  <c:v>0.776042863358174</c:v>
                </c:pt>
                <c:pt idx="3">
                  <c:v>0.880948639984532</c:v>
                </c:pt>
                <c:pt idx="4">
                  <c:v>0.657161436553964</c:v>
                </c:pt>
                <c:pt idx="5">
                  <c:v>0.73711882029024</c:v>
                </c:pt>
                <c:pt idx="6">
                  <c:v>0.673518695723034</c:v>
                </c:pt>
                <c:pt idx="7">
                  <c:v>0.63723375244254</c:v>
                </c:pt>
              </c:numCache>
            </c:numRef>
          </c:val>
        </c:ser>
        <c:dLbls>
          <c:showLegendKey val="0"/>
          <c:showVal val="0"/>
          <c:showCatName val="0"/>
          <c:showSerName val="0"/>
          <c:showPercent val="0"/>
          <c:showBubbleSize val="0"/>
        </c:dLbls>
        <c:gapWidth val="150"/>
        <c:overlap val="100"/>
        <c:axId val="-2139489536"/>
        <c:axId val="-2139486032"/>
      </c:barChart>
      <c:lineChart>
        <c:grouping val="stacked"/>
        <c:varyColors val="0"/>
        <c:ser>
          <c:idx val="2"/>
          <c:order val="2"/>
          <c:tx>
            <c:strRef>
              <c:f>Sheet6!$C$47</c:f>
              <c:strCache>
                <c:ptCount val="1"/>
                <c:pt idx="0">
                  <c:v>Нийт зээлийн үйлчилгээний төлбөр</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6"/>
              <c:layout>
                <c:manualLayout>
                  <c:x val="-0.0847906730259671"/>
                  <c:y val="-0.138888888888889"/>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0.023317435082141"/>
                  <c:y val="-0.0555555555555555"/>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Sheet6!$D$44:$K$44</c:f>
              <c:strCache>
                <c:ptCount val="8"/>
                <c:pt idx="0">
                  <c:v>2010 Гүй</c:v>
                </c:pt>
                <c:pt idx="1">
                  <c:v>2011 Гүй</c:v>
                </c:pt>
                <c:pt idx="2">
                  <c:v>2012 гүйц</c:v>
                </c:pt>
                <c:pt idx="3">
                  <c:v>2013 гүйц</c:v>
                </c:pt>
                <c:pt idx="4">
                  <c:v>2014 гүйц</c:v>
                </c:pt>
                <c:pt idx="5">
                  <c:v>2015 гүйц</c:v>
                </c:pt>
                <c:pt idx="6">
                  <c:v>2016 төл</c:v>
                </c:pt>
                <c:pt idx="7">
                  <c:v>2017 төсөл</c:v>
                </c:pt>
              </c:strCache>
            </c:strRef>
          </c:cat>
          <c:val>
            <c:numRef>
              <c:f>Sheet6!$D$47:$K$47</c:f>
              <c:numCache>
                <c:formatCode>0.0</c:formatCode>
                <c:ptCount val="8"/>
                <c:pt idx="0">
                  <c:v>42.32776437828</c:v>
                </c:pt>
                <c:pt idx="1">
                  <c:v>37.32096867559</c:v>
                </c:pt>
                <c:pt idx="2">
                  <c:v>125.91336772223</c:v>
                </c:pt>
                <c:pt idx="3">
                  <c:v>270.4421383561389</c:v>
                </c:pt>
                <c:pt idx="4">
                  <c:v>500.3512072415986</c:v>
                </c:pt>
                <c:pt idx="5">
                  <c:v>731.0551238472879</c:v>
                </c:pt>
                <c:pt idx="6">
                  <c:v>1047.8853647</c:v>
                </c:pt>
                <c:pt idx="7">
                  <c:v>1354.0699197</c:v>
                </c:pt>
              </c:numCache>
            </c:numRef>
          </c:val>
          <c:smooth val="0"/>
        </c:ser>
        <c:dLbls>
          <c:showLegendKey val="0"/>
          <c:showVal val="0"/>
          <c:showCatName val="0"/>
          <c:showSerName val="0"/>
          <c:showPercent val="0"/>
          <c:showBubbleSize val="0"/>
        </c:dLbls>
        <c:marker val="1"/>
        <c:smooth val="0"/>
        <c:axId val="-2139276544"/>
        <c:axId val="-2139279712"/>
      </c:lineChart>
      <c:catAx>
        <c:axId val="-2139489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9486032"/>
        <c:crosses val="autoZero"/>
        <c:auto val="1"/>
        <c:lblAlgn val="ctr"/>
        <c:lblOffset val="100"/>
        <c:noMultiLvlLbl val="0"/>
      </c:catAx>
      <c:valAx>
        <c:axId val="-2139486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9489536"/>
        <c:crosses val="autoZero"/>
        <c:crossBetween val="between"/>
      </c:valAx>
      <c:valAx>
        <c:axId val="-2139279712"/>
        <c:scaling>
          <c:orientation val="minMax"/>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9276544"/>
        <c:crosses val="max"/>
        <c:crossBetween val="between"/>
      </c:valAx>
      <c:catAx>
        <c:axId val="-2139276544"/>
        <c:scaling>
          <c:orientation val="minMax"/>
        </c:scaling>
        <c:delete val="1"/>
        <c:axPos val="b"/>
        <c:numFmt formatCode="General" sourceLinked="1"/>
        <c:majorTickMark val="out"/>
        <c:minorTickMark val="none"/>
        <c:tickLblPos val="nextTo"/>
        <c:crossAx val="-2139279712"/>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a:outerShdw blurRad="50800" dist="38100" dir="2700000" algn="tl" rotWithShape="0">
        <a:prstClr val="black">
          <a:alpha val="40000"/>
        </a:prstClr>
      </a:outerShdw>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396665266029681"/>
          <c:y val="0.126803988074133"/>
          <c:w val="0.417943499521956"/>
          <c:h val="0.765223654604772"/>
        </c:manualLayout>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Lbls>
            <c:dLbl>
              <c:idx val="0"/>
              <c:layout>
                <c:manualLayout>
                  <c:x val="-0.128087277953365"/>
                  <c:y val="0.0781993898094525"/>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0438840272576137"/>
                  <c:y val="-0.207117671775947"/>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118245306343668"/>
                  <c:y val="-0.0606902095474725"/>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0842835132847373"/>
                  <c:y val="0.094796329113153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0748137457295796"/>
                  <c:y val="0.151440524690794"/>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Sheet2!$B$21:$B$25</c:f>
              <c:strCache>
                <c:ptCount val="5"/>
                <c:pt idx="0">
                  <c:v>БНХАУ-ын ЭКСИМ банк</c:v>
                </c:pt>
                <c:pt idx="1">
                  <c:v>Японы засгийн газар, JICA</c:v>
                </c:pt>
                <c:pt idx="2">
                  <c:v>Азийн хөгжлийн банк</c:v>
                </c:pt>
                <c:pt idx="3">
                  <c:v>Дэлхийн банк</c:v>
                </c:pt>
                <c:pt idx="4">
                  <c:v>Бусад хандивлагч орнууд</c:v>
                </c:pt>
              </c:strCache>
            </c:strRef>
          </c:cat>
          <c:val>
            <c:numRef>
              <c:f>Sheet2!$V$21:$V$25</c:f>
              <c:numCache>
                <c:formatCode>0%</c:formatCode>
                <c:ptCount val="5"/>
                <c:pt idx="0">
                  <c:v>0.342450435734599</c:v>
                </c:pt>
                <c:pt idx="1">
                  <c:v>0.2521479313875</c:v>
                </c:pt>
                <c:pt idx="2">
                  <c:v>0.20795105382094</c:v>
                </c:pt>
                <c:pt idx="3">
                  <c:v>0.0746195760621468</c:v>
                </c:pt>
                <c:pt idx="4">
                  <c:v>0.12</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487441158022301"/>
          <c:y val="0.315813597546246"/>
          <c:w val="0.346953193350831"/>
          <c:h val="0.50520997375328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998379769836463"/>
          <c:y val="0.0543881334981459"/>
          <c:w val="0.825452251160913"/>
          <c:h val="0.65229358691103"/>
        </c:manualLayout>
      </c:layout>
      <c:barChart>
        <c:barDir val="col"/>
        <c:grouping val="stacked"/>
        <c:varyColors val="0"/>
        <c:ser>
          <c:idx val="0"/>
          <c:order val="0"/>
          <c:tx>
            <c:strRef>
              <c:f>Sheet5!$C$31</c:f>
              <c:strCache>
                <c:ptCount val="1"/>
                <c:pt idx="0">
                  <c:v>Нийт өрийн үйлчилгээ</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Sheet5!$D$30:$H$30</c:f>
              <c:strCache>
                <c:ptCount val="5"/>
                <c:pt idx="0">
                  <c:v>2013</c:v>
                </c:pt>
                <c:pt idx="1">
                  <c:v>2014</c:v>
                </c:pt>
                <c:pt idx="2">
                  <c:v>2015</c:v>
                </c:pt>
                <c:pt idx="3">
                  <c:v>2016 ХБГ </c:v>
                </c:pt>
                <c:pt idx="4">
                  <c:v>2017 төс</c:v>
                </c:pt>
              </c:strCache>
            </c:strRef>
          </c:cat>
          <c:val>
            <c:numRef>
              <c:f>Sheet5!$D$31:$H$31</c:f>
              <c:numCache>
                <c:formatCode>#,##0.0</c:formatCode>
                <c:ptCount val="5"/>
                <c:pt idx="0">
                  <c:v>1927.24491340842</c:v>
                </c:pt>
                <c:pt idx="1">
                  <c:v>2101.689299068323</c:v>
                </c:pt>
                <c:pt idx="2">
                  <c:v>3167.834702267661</c:v>
                </c:pt>
                <c:pt idx="3">
                  <c:v>5003.0986570951</c:v>
                </c:pt>
                <c:pt idx="4">
                  <c:v>5272.587222947861</c:v>
                </c:pt>
              </c:numCache>
            </c:numRef>
          </c:val>
        </c:ser>
        <c:ser>
          <c:idx val="1"/>
          <c:order val="1"/>
          <c:tx>
            <c:strRef>
              <c:f>Sheet5!$C$32</c:f>
              <c:strCache>
                <c:ptCount val="1"/>
                <c:pt idx="0">
                  <c:v>Хүүгийн төлбөр</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Sheet5!$D$30:$H$30</c:f>
              <c:strCache>
                <c:ptCount val="5"/>
                <c:pt idx="0">
                  <c:v>2013</c:v>
                </c:pt>
                <c:pt idx="1">
                  <c:v>2014</c:v>
                </c:pt>
                <c:pt idx="2">
                  <c:v>2015</c:v>
                </c:pt>
                <c:pt idx="3">
                  <c:v>2016 ХБГ </c:v>
                </c:pt>
                <c:pt idx="4">
                  <c:v>2017 төс</c:v>
                </c:pt>
              </c:strCache>
            </c:strRef>
          </c:cat>
          <c:val>
            <c:numRef>
              <c:f>Sheet5!$D$32:$H$32</c:f>
              <c:numCache>
                <c:formatCode>#,##0.0</c:formatCode>
                <c:ptCount val="5"/>
                <c:pt idx="0">
                  <c:v>270.4421383425776</c:v>
                </c:pt>
                <c:pt idx="1">
                  <c:v>500.3512072415986</c:v>
                </c:pt>
                <c:pt idx="2">
                  <c:v>731.0551238472879</c:v>
                </c:pt>
                <c:pt idx="3">
                  <c:v>1047.8853647</c:v>
                </c:pt>
                <c:pt idx="4">
                  <c:v>1354.0699197</c:v>
                </c:pt>
              </c:numCache>
            </c:numRef>
          </c:val>
        </c:ser>
        <c:ser>
          <c:idx val="2"/>
          <c:order val="2"/>
          <c:tx>
            <c:strRef>
              <c:f>Sheet5!$C$33</c:f>
              <c:strCache>
                <c:ptCount val="1"/>
                <c:pt idx="0">
                  <c:v>Үндсэн төлбөр</c:v>
                </c:pt>
              </c:strCache>
            </c:strRef>
          </c:tx>
          <c:spPr>
            <a:solidFill>
              <a:schemeClr val="accent3"/>
            </a:solidFill>
            <a:ln>
              <a:noFill/>
            </a:ln>
            <a:effectLst/>
          </c:spPr>
          <c:invertIfNegative val="0"/>
          <c:dLbls>
            <c:spPr>
              <a:noFill/>
              <a:ln>
                <a:noFill/>
              </a:ln>
              <a:effectLst>
                <a:softEdge rad="190500"/>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Sheet5!$D$30:$H$30</c:f>
              <c:strCache>
                <c:ptCount val="5"/>
                <c:pt idx="0">
                  <c:v>2013</c:v>
                </c:pt>
                <c:pt idx="1">
                  <c:v>2014</c:v>
                </c:pt>
                <c:pt idx="2">
                  <c:v>2015</c:v>
                </c:pt>
                <c:pt idx="3">
                  <c:v>2016 ХБГ </c:v>
                </c:pt>
                <c:pt idx="4">
                  <c:v>2017 төс</c:v>
                </c:pt>
              </c:strCache>
            </c:strRef>
          </c:cat>
          <c:val>
            <c:numRef>
              <c:f>Sheet5!$D$33:$H$33</c:f>
              <c:numCache>
                <c:formatCode>#,##0.0</c:formatCode>
                <c:ptCount val="5"/>
                <c:pt idx="0">
                  <c:v>1656.80277506584</c:v>
                </c:pt>
                <c:pt idx="1">
                  <c:v>1601.338091826723</c:v>
                </c:pt>
                <c:pt idx="2">
                  <c:v>2436.77957842037</c:v>
                </c:pt>
                <c:pt idx="3">
                  <c:v>3955.2132923951</c:v>
                </c:pt>
                <c:pt idx="4">
                  <c:v>3918.517303247861</c:v>
                </c:pt>
              </c:numCache>
            </c:numRef>
          </c:val>
        </c:ser>
        <c:dLbls>
          <c:showLegendKey val="0"/>
          <c:showVal val="0"/>
          <c:showCatName val="0"/>
          <c:showSerName val="0"/>
          <c:showPercent val="0"/>
          <c:showBubbleSize val="0"/>
        </c:dLbls>
        <c:gapWidth val="48"/>
        <c:overlap val="100"/>
        <c:axId val="-2132136304"/>
        <c:axId val="-2132132816"/>
      </c:barChart>
      <c:lineChart>
        <c:grouping val="stacked"/>
        <c:varyColors val="0"/>
        <c:ser>
          <c:idx val="3"/>
          <c:order val="3"/>
          <c:tx>
            <c:strRef>
              <c:f>Sheet5!$C$34</c:f>
              <c:strCache>
                <c:ptCount val="1"/>
                <c:pt idx="0">
                  <c:v>Нийт өрийн үйлчилгээ / ДНБ</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layout>
                <c:manualLayout>
                  <c:x val="0.0318906605922551"/>
                  <c:y val="-0.0386473269577693"/>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0364464692482916"/>
                  <c:y val="-0.0527009003969581"/>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041002277904328"/>
                  <c:y val="-0.0632410804763497"/>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0166365502389124"/>
                  <c:y val="0.0511310746230887"/>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010226293828656"/>
                  <c:y val="0.00520054894250694"/>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Sheet5!$D$30:$H$30</c:f>
              <c:strCache>
                <c:ptCount val="5"/>
                <c:pt idx="0">
                  <c:v>2013</c:v>
                </c:pt>
                <c:pt idx="1">
                  <c:v>2014</c:v>
                </c:pt>
                <c:pt idx="2">
                  <c:v>2015</c:v>
                </c:pt>
                <c:pt idx="3">
                  <c:v>2016 ХБГ </c:v>
                </c:pt>
                <c:pt idx="4">
                  <c:v>2017 төс</c:v>
                </c:pt>
              </c:strCache>
            </c:strRef>
          </c:cat>
          <c:val>
            <c:numRef>
              <c:f>Sheet5!$D$34:$H$34</c:f>
              <c:numCache>
                <c:formatCode>0%</c:formatCode>
                <c:ptCount val="5"/>
                <c:pt idx="0">
                  <c:v>0.113483203329806</c:v>
                </c:pt>
                <c:pt idx="1">
                  <c:v>0.102369324535422</c:v>
                </c:pt>
                <c:pt idx="2">
                  <c:v>0.134470988342267</c:v>
                </c:pt>
                <c:pt idx="3">
                  <c:v>0.206948605534653</c:v>
                </c:pt>
                <c:pt idx="4">
                  <c:v>0.201323683080798</c:v>
                </c:pt>
              </c:numCache>
            </c:numRef>
          </c:val>
          <c:smooth val="0"/>
        </c:ser>
        <c:ser>
          <c:idx val="4"/>
          <c:order val="4"/>
          <c:tx>
            <c:strRef>
              <c:f>Sheet5!$C$35</c:f>
              <c:strCache>
                <c:ptCount val="1"/>
                <c:pt idx="0">
                  <c:v>Нийт өрийн үйлчилгээ / тэнцвэржүүлсэн орлого</c:v>
                </c:pt>
              </c:strCache>
            </c:strRef>
          </c:tx>
          <c:spPr>
            <a:ln w="28575" cap="rnd">
              <a:solidFill>
                <a:schemeClr val="accent5"/>
              </a:solidFill>
              <a:round/>
            </a:ln>
            <a:effectLst>
              <a:softEdge rad="0"/>
            </a:effectLst>
          </c:spPr>
          <c:marker>
            <c:symbol val="circle"/>
            <c:size val="5"/>
            <c:spPr>
              <a:solidFill>
                <a:schemeClr val="accent5"/>
              </a:solidFill>
              <a:ln w="9525">
                <a:solidFill>
                  <a:schemeClr val="accent5"/>
                </a:solidFill>
              </a:ln>
              <a:effectLst>
                <a:softEdge rad="0"/>
              </a:effectLst>
            </c:spPr>
          </c:marker>
          <c:dLbls>
            <c:dLbl>
              <c:idx val="0"/>
              <c:layout>
                <c:manualLayout>
                  <c:x val="-0.00303720577069096"/>
                  <c:y val="-0.0562142937567553"/>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0121488230827639"/>
                  <c:y val="-0.066754473836147"/>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0227790432801823"/>
                  <c:y val="-0.0737812605557414"/>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0"/>
                  <c:y val="-0.0527009003969581"/>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11362925117988E-16"/>
                  <c:y val="-0.0527009003969581"/>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Sheet5!$D$30:$H$30</c:f>
              <c:strCache>
                <c:ptCount val="5"/>
                <c:pt idx="0">
                  <c:v>2013</c:v>
                </c:pt>
                <c:pt idx="1">
                  <c:v>2014</c:v>
                </c:pt>
                <c:pt idx="2">
                  <c:v>2015</c:v>
                </c:pt>
                <c:pt idx="3">
                  <c:v>2016 ХБГ </c:v>
                </c:pt>
                <c:pt idx="4">
                  <c:v>2017 төс</c:v>
                </c:pt>
              </c:strCache>
            </c:strRef>
          </c:cat>
          <c:val>
            <c:numRef>
              <c:f>Sheet5!$D$35:$H$35</c:f>
              <c:numCache>
                <c:formatCode>0%</c:formatCode>
                <c:ptCount val="5"/>
                <c:pt idx="0">
                  <c:v>0.32444654356129</c:v>
                </c:pt>
                <c:pt idx="1">
                  <c:v>0.334845186736182</c:v>
                </c:pt>
                <c:pt idx="2">
                  <c:v>0.52964081895766</c:v>
                </c:pt>
                <c:pt idx="3">
                  <c:v>0.935473366197057</c:v>
                </c:pt>
                <c:pt idx="4">
                  <c:v>0.882470915000981</c:v>
                </c:pt>
              </c:numCache>
            </c:numRef>
          </c:val>
          <c:smooth val="0"/>
        </c:ser>
        <c:dLbls>
          <c:showLegendKey val="0"/>
          <c:showVal val="0"/>
          <c:showCatName val="0"/>
          <c:showSerName val="0"/>
          <c:showPercent val="0"/>
          <c:showBubbleSize val="0"/>
        </c:dLbls>
        <c:marker val="1"/>
        <c:smooth val="0"/>
        <c:axId val="2144739184"/>
        <c:axId val="2145988432"/>
      </c:lineChart>
      <c:catAx>
        <c:axId val="-2132136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132132816"/>
        <c:crosses val="autoZero"/>
        <c:auto val="1"/>
        <c:lblAlgn val="ctr"/>
        <c:lblOffset val="100"/>
        <c:noMultiLvlLbl val="0"/>
      </c:catAx>
      <c:valAx>
        <c:axId val="-2132132816"/>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2136304"/>
        <c:crosses val="autoZero"/>
        <c:crossBetween val="between"/>
      </c:valAx>
      <c:valAx>
        <c:axId val="2145988432"/>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4739184"/>
        <c:crosses val="max"/>
        <c:crossBetween val="between"/>
      </c:valAx>
      <c:catAx>
        <c:axId val="2144739184"/>
        <c:scaling>
          <c:orientation val="minMax"/>
        </c:scaling>
        <c:delete val="1"/>
        <c:axPos val="b"/>
        <c:numFmt formatCode="General" sourceLinked="1"/>
        <c:majorTickMark val="out"/>
        <c:minorTickMark val="none"/>
        <c:tickLblPos val="nextTo"/>
        <c:crossAx val="2145988432"/>
        <c:crosses val="autoZero"/>
        <c:auto val="1"/>
        <c:lblAlgn val="ctr"/>
        <c:lblOffset val="100"/>
        <c:noMultiLvlLbl val="0"/>
      </c:catAx>
      <c:spPr>
        <a:noFill/>
        <a:ln>
          <a:noFill/>
        </a:ln>
        <a:effectLst/>
      </c:spPr>
    </c:plotArea>
    <c:legend>
      <c:legendPos val="b"/>
      <c:layout>
        <c:manualLayout>
          <c:xMode val="edge"/>
          <c:yMode val="edge"/>
          <c:x val="0.00573541288108217"/>
          <c:y val="0.809836193219976"/>
          <c:w val="0.994264587118918"/>
          <c:h val="0.17259669370319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750424686497521"/>
          <c:y val="0.0304507372567978"/>
          <c:w val="0.926443265492538"/>
          <c:h val="0.874500995180958"/>
        </c:manualLayout>
      </c:layout>
      <c:lineChart>
        <c:grouping val="standard"/>
        <c:varyColors val="0"/>
        <c:ser>
          <c:idx val="0"/>
          <c:order val="0"/>
          <c:tx>
            <c:strRef>
              <c:f>Sheet1!$E$251</c:f>
              <c:strCache>
                <c:ptCount val="1"/>
                <c:pt idx="0">
                  <c:v>Тэнцвэржүүлсэн цэвэр орлого</c:v>
                </c:pt>
              </c:strCache>
            </c:strRef>
          </c:tx>
          <c:spPr>
            <a:ln w="28575" cmpd="sng"/>
          </c:spPr>
          <c:marker>
            <c:symbol val="none"/>
          </c:marker>
          <c:dLbls>
            <c:dLbl>
              <c:idx val="0"/>
              <c:layout>
                <c:manualLayout>
                  <c:x val="-0.0327602799650044"/>
                  <c:y val="0.0220578278673853"/>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0202969160104987"/>
                  <c:y val="0.03729846083926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0244360600758239"/>
                  <c:y val="-0.0282742380072623"/>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022121245261009"/>
                  <c:y val="-0.0305372976826207"/>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0409928186060076"/>
                  <c:y val="-0.0305372976826207"/>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0.0151768873279618"/>
                  <c:y val="-0.0181044498456845"/>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0.0151768873279618"/>
                  <c:y val="0.0113152811535528"/>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0.0340941236512103"/>
                  <c:y val="-0.0288470068934603"/>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0.0589749198016914"/>
                  <c:y val="0.0231753497703477"/>
                </c:manualLayout>
              </c:layout>
              <c:showLegendKey val="0"/>
              <c:showVal val="1"/>
              <c:showCatName val="0"/>
              <c:showSerName val="0"/>
              <c:showPercent val="0"/>
              <c:showBubbleSize val="0"/>
              <c:extLst>
                <c:ext xmlns:c15="http://schemas.microsoft.com/office/drawing/2012/chart" uri="{CE6537A1-D6FC-4f65-9D91-7224C49458BB}"/>
              </c:extLst>
            </c:dLbl>
            <c:dLbl>
              <c:idx val="9"/>
              <c:layout>
                <c:manualLayout>
                  <c:x val="-0.0437981189851269"/>
                  <c:y val="0.026011178331904"/>
                </c:manualLayout>
              </c:layout>
              <c:showLegendKey val="0"/>
              <c:showVal val="1"/>
              <c:showCatName val="0"/>
              <c:showSerName val="0"/>
              <c:showPercent val="0"/>
              <c:showBubbleSize val="0"/>
              <c:extLst>
                <c:ext xmlns:c15="http://schemas.microsoft.com/office/drawing/2012/chart" uri="{CE6537A1-D6FC-4f65-9D91-7224C49458BB}"/>
              </c:extLst>
            </c:dLbl>
            <c:dLbl>
              <c:idx val="10"/>
              <c:layout>
                <c:manualLayout>
                  <c:x val="-0.0396589749198017"/>
                  <c:y val="0.0248936564289416"/>
                </c:manualLayout>
              </c:layout>
              <c:showLegendKey val="0"/>
              <c:showVal val="1"/>
              <c:showCatName val="0"/>
              <c:showSerName val="0"/>
              <c:showPercent val="0"/>
              <c:showBubbleSize val="0"/>
              <c:extLst>
                <c:ext xmlns:c15="http://schemas.microsoft.com/office/drawing/2012/chart" uri="{CE6537A1-D6FC-4f65-9D91-7224C49458BB}"/>
              </c:extLst>
            </c:dLbl>
            <c:dLbl>
              <c:idx val="11"/>
              <c:layout>
                <c:manualLayout>
                  <c:x val="-0.0364091207349081"/>
                  <c:y val="0.0407070582870163"/>
                </c:manualLayout>
              </c:layout>
              <c:showLegendKey val="0"/>
              <c:showVal val="1"/>
              <c:showCatName val="0"/>
              <c:showSerName val="0"/>
              <c:showPercent val="0"/>
              <c:showBubbleSize val="0"/>
              <c:extLst>
                <c:ext xmlns:c15="http://schemas.microsoft.com/office/drawing/2012/chart" uri="{CE6537A1-D6FC-4f65-9D91-7224C49458BB}"/>
              </c:extLst>
            </c:dLbl>
            <c:dLbl>
              <c:idx val="12"/>
              <c:layout>
                <c:manualLayout>
                  <c:x val="-0.0363631889763779"/>
                  <c:y val="0.0299645287964227"/>
                </c:manualLayout>
              </c:layout>
              <c:showLegendKey val="0"/>
              <c:showVal val="1"/>
              <c:showCatName val="0"/>
              <c:showSerName val="0"/>
              <c:showPercent val="0"/>
              <c:showBubbleSize val="0"/>
              <c:extLst>
                <c:ext xmlns:c15="http://schemas.microsoft.com/office/drawing/2012/chart" uri="{CE6537A1-D6FC-4f65-9D91-7224C49458BB}"/>
              </c:extLst>
            </c:dLbl>
            <c:dLbl>
              <c:idx val="13"/>
              <c:layout>
                <c:manualLayout>
                  <c:x val="-0.0248349065366648"/>
                  <c:y val="0.020367506076395"/>
                </c:manualLayout>
              </c:layout>
              <c:showLegendKey val="0"/>
              <c:showVal val="1"/>
              <c:showCatName val="0"/>
              <c:showSerName val="0"/>
              <c:showPercent val="0"/>
              <c:showBubbleSize val="0"/>
              <c:extLst>
                <c:ext xmlns:c15="http://schemas.microsoft.com/office/drawing/2012/chart" uri="{CE6537A1-D6FC-4f65-9D91-7224C49458BB}"/>
              </c:extLst>
            </c:dLbl>
            <c:dLbl>
              <c:idx val="14"/>
              <c:layout>
                <c:manualLayout>
                  <c:x val="0.0"/>
                  <c:y val="-0.0276734532516307"/>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b="1">
                    <a:solidFill>
                      <a:schemeClr val="accent1">
                        <a:lumMod val="7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Sheet1!$F$250:$T$250</c:f>
              <c:strCache>
                <c:ptCount val="15"/>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strCache>
            </c:strRef>
          </c:cat>
          <c:val>
            <c:numRef>
              <c:f>Sheet1!$F$251:$T$251</c:f>
              <c:numCache>
                <c:formatCode>0.0%</c:formatCode>
                <c:ptCount val="15"/>
                <c:pt idx="0">
                  <c:v>0.379072647948704</c:v>
                </c:pt>
                <c:pt idx="1">
                  <c:v>0.373185769223655</c:v>
                </c:pt>
                <c:pt idx="2">
                  <c:v>0.369669665853875</c:v>
                </c:pt>
                <c:pt idx="3">
                  <c:v>0.366193759858476</c:v>
                </c:pt>
                <c:pt idx="4">
                  <c:v>0.344140860700373</c:v>
                </c:pt>
                <c:pt idx="5">
                  <c:v>0.354039767530088</c:v>
                </c:pt>
                <c:pt idx="6">
                  <c:v>0.316829089396934</c:v>
                </c:pt>
                <c:pt idx="7">
                  <c:v>0.435405104108091</c:v>
                </c:pt>
                <c:pt idx="8">
                  <c:v>0.339173053369276</c:v>
                </c:pt>
                <c:pt idx="9">
                  <c:v>0.298160900440202</c:v>
                </c:pt>
                <c:pt idx="10">
                  <c:v>0.313156461100782</c:v>
                </c:pt>
                <c:pt idx="11">
                  <c:v>0.287937124281789</c:v>
                </c:pt>
                <c:pt idx="12">
                  <c:v>0.258274908138</c:v>
                </c:pt>
                <c:pt idx="13">
                  <c:v>0.220968902046784</c:v>
                </c:pt>
                <c:pt idx="14">
                  <c:v>0.236610591497769</c:v>
                </c:pt>
              </c:numCache>
            </c:numRef>
          </c:val>
          <c:smooth val="0"/>
        </c:ser>
        <c:ser>
          <c:idx val="1"/>
          <c:order val="1"/>
          <c:tx>
            <c:strRef>
              <c:f>Sheet1!$E$252</c:f>
              <c:strCache>
                <c:ptCount val="1"/>
                <c:pt idx="0">
                  <c:v>Нийт зарлага ба цэвэр зээл</c:v>
                </c:pt>
              </c:strCache>
            </c:strRef>
          </c:tx>
          <c:spPr>
            <a:ln w="28575" cmpd="sng"/>
          </c:spPr>
          <c:marker>
            <c:symbol val="none"/>
          </c:marker>
          <c:dLbls>
            <c:dLbl>
              <c:idx val="0"/>
              <c:layout>
                <c:manualLayout>
                  <c:x val="-0.0206957554472206"/>
                  <c:y val="-0.0226305623071056"/>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0207875838436862"/>
                  <c:y val="-0.0299645287964227"/>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0396589749198017"/>
                  <c:y val="0.0277014691210643"/>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0327145304753572"/>
                  <c:y val="0.0299645287964227"/>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0290656897054535"/>
                  <c:y val="0.0214850589811873"/>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0.0378346456692913"/>
                  <c:y val="-0.0282742380072623"/>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0.0428628973461651"/>
                  <c:y val="-0.0474962373130913"/>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0.0396591571886847"/>
                  <c:y val="0.052022356663808"/>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0.0221671770195393"/>
                  <c:y val="-0.0282742380072623"/>
                </c:manualLayout>
              </c:layout>
              <c:showLegendKey val="0"/>
              <c:showVal val="1"/>
              <c:showCatName val="0"/>
              <c:showSerName val="0"/>
              <c:showPercent val="0"/>
              <c:showBubbleSize val="0"/>
              <c:extLst>
                <c:ext xmlns:c15="http://schemas.microsoft.com/office/drawing/2012/chart" uri="{CE6537A1-D6FC-4f65-9D91-7224C49458BB}"/>
              </c:extLst>
            </c:dLbl>
            <c:dLbl>
              <c:idx val="9"/>
              <c:layout>
                <c:manualLayout>
                  <c:x val="-0.0170929935841354"/>
                  <c:y val="-0.0339181905483795"/>
                </c:manualLayout>
              </c:layout>
              <c:showLegendKey val="0"/>
              <c:showVal val="1"/>
              <c:showCatName val="0"/>
              <c:showSerName val="0"/>
              <c:showPercent val="0"/>
              <c:showBubbleSize val="0"/>
              <c:extLst>
                <c:ext xmlns:c15="http://schemas.microsoft.com/office/drawing/2012/chart" uri="{CE6537A1-D6FC-4f65-9D91-7224C49458BB}"/>
              </c:extLst>
            </c:dLbl>
            <c:dLbl>
              <c:idx val="10"/>
              <c:layout>
                <c:manualLayout>
                  <c:x val="-0.0318254228638087"/>
                  <c:y val="-0.032800357357979"/>
                </c:manualLayout>
              </c:layout>
              <c:showLegendKey val="0"/>
              <c:showVal val="1"/>
              <c:showCatName val="0"/>
              <c:showSerName val="0"/>
              <c:showPercent val="0"/>
              <c:showBubbleSize val="0"/>
              <c:extLst>
                <c:ext xmlns:c15="http://schemas.microsoft.com/office/drawing/2012/chart" uri="{CE6537A1-D6FC-4f65-9D91-7224C49458BB}"/>
              </c:extLst>
            </c:dLbl>
            <c:dLbl>
              <c:idx val="11"/>
              <c:layout>
                <c:manualLayout>
                  <c:x val="-0.0281308326042578"/>
                  <c:y val="-0.0305372976826207"/>
                </c:manualLayout>
              </c:layout>
              <c:showLegendKey val="0"/>
              <c:showVal val="1"/>
              <c:showCatName val="0"/>
              <c:showSerName val="0"/>
              <c:showPercent val="0"/>
              <c:showBubbleSize val="0"/>
              <c:extLst>
                <c:ext xmlns:c15="http://schemas.microsoft.com/office/drawing/2012/chart" uri="{CE6537A1-D6FC-4f65-9D91-7224C49458BB}"/>
              </c:extLst>
            </c:dLbl>
            <c:dLbl>
              <c:idx val="12"/>
              <c:layout>
                <c:manualLayout>
                  <c:x val="-0.0304454651501896"/>
                  <c:y val="0.0175317085166687"/>
                </c:manualLayout>
              </c:layout>
              <c:showLegendKey val="0"/>
              <c:showVal val="1"/>
              <c:showCatName val="0"/>
              <c:showSerName val="0"/>
              <c:showPercent val="0"/>
              <c:showBubbleSize val="0"/>
              <c:extLst>
                <c:ext xmlns:c15="http://schemas.microsoft.com/office/drawing/2012/chart" uri="{CE6537A1-D6FC-4f65-9D91-7224C49458BB}"/>
              </c:extLst>
            </c:dLbl>
            <c:dLbl>
              <c:idx val="13"/>
              <c:layout>
                <c:manualLayout>
                  <c:x val="-0.0387237532808399"/>
                  <c:y val="-0.031654819585583"/>
                </c:manualLayout>
              </c:layout>
              <c:showLegendKey val="0"/>
              <c:showVal val="1"/>
              <c:showCatName val="0"/>
              <c:showSerName val="0"/>
              <c:showPercent val="0"/>
              <c:showBubbleSize val="0"/>
              <c:extLst>
                <c:ext xmlns:c15="http://schemas.microsoft.com/office/drawing/2012/chart" uri="{CE6537A1-D6FC-4f65-9D91-7224C49458BB}"/>
              </c:extLst>
            </c:dLbl>
            <c:dLbl>
              <c:idx val="14"/>
              <c:layout>
                <c:manualLayout>
                  <c:x val="-0.00689851268591426"/>
                  <c:y val="0.0237478073691075"/>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b="1">
                    <a:solidFill>
                      <a:schemeClr val="accent2">
                        <a:lumMod val="7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Sheet1!$F$250:$T$250</c:f>
              <c:strCache>
                <c:ptCount val="15"/>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strCache>
            </c:strRef>
          </c:cat>
          <c:val>
            <c:numRef>
              <c:f>Sheet1!$F$252:$T$252</c:f>
              <c:numCache>
                <c:formatCode>0.0%</c:formatCode>
                <c:ptCount val="15"/>
                <c:pt idx="0">
                  <c:v>0.421423647925237</c:v>
                </c:pt>
                <c:pt idx="1">
                  <c:v>0.393790299227963</c:v>
                </c:pt>
                <c:pt idx="2">
                  <c:v>0.337346253825548</c:v>
                </c:pt>
                <c:pt idx="3">
                  <c:v>0.332976579149987</c:v>
                </c:pt>
                <c:pt idx="4">
                  <c:v>0.319768409985607</c:v>
                </c:pt>
                <c:pt idx="5">
                  <c:v>0.402390480812104</c:v>
                </c:pt>
                <c:pt idx="6">
                  <c:v>0.371270759602174</c:v>
                </c:pt>
                <c:pt idx="7">
                  <c:v>0.429579320492905</c:v>
                </c:pt>
                <c:pt idx="8">
                  <c:v>0.37931651149227</c:v>
                </c:pt>
                <c:pt idx="9">
                  <c:v>0.360597813216063</c:v>
                </c:pt>
                <c:pt idx="10">
                  <c:v>0.322454510715922</c:v>
                </c:pt>
                <c:pt idx="11">
                  <c:v>0.325683369058792</c:v>
                </c:pt>
                <c:pt idx="12">
                  <c:v>0.308112484145065</c:v>
                </c:pt>
                <c:pt idx="13">
                  <c:v>0.400536781103844</c:v>
                </c:pt>
                <c:pt idx="14">
                  <c:v>0.327070535491521</c:v>
                </c:pt>
              </c:numCache>
            </c:numRef>
          </c:val>
          <c:smooth val="0"/>
        </c:ser>
        <c:ser>
          <c:idx val="2"/>
          <c:order val="2"/>
          <c:tx>
            <c:strRef>
              <c:f>Sheet1!$E$253</c:f>
              <c:strCache>
                <c:ptCount val="1"/>
                <c:pt idx="0">
                  <c:v>ТӨСВИЙН ТЭНЦЭЛ</c:v>
                </c:pt>
              </c:strCache>
            </c:strRef>
          </c:tx>
          <c:spPr>
            <a:ln w="28575" cmpd="sng"/>
          </c:spPr>
          <c:marker>
            <c:symbol val="none"/>
          </c:marker>
          <c:dLbls>
            <c:dLbl>
              <c:idx val="0"/>
              <c:layout>
                <c:manualLayout>
                  <c:x val="-0.0234551678030426"/>
                  <c:y val="0.047488852564744"/>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0.0298173146860163"/>
                  <c:y val="0.0586921083942133"/>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02345518950685"/>
                  <c:y val="-0.024893618537816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0.0206957554472206"/>
                  <c:y val="-0.0248936185378163"/>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0.00827830217888824"/>
                  <c:y val="-0.0226305623071056"/>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0.0234551678030426"/>
                  <c:y val="0.0361913022205913"/>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0.0110377362385177"/>
                  <c:y val="0.0181044498456844"/>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0.02345518950685"/>
                  <c:y val="-0.0248936185378163"/>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0.0317334916857383"/>
                  <c:y val="0.0135783373842633"/>
                </c:manualLayout>
              </c:layout>
              <c:showLegendKey val="0"/>
              <c:showVal val="1"/>
              <c:showCatName val="0"/>
              <c:showSerName val="0"/>
              <c:showPercent val="0"/>
              <c:showBubbleSize val="0"/>
              <c:extLst>
                <c:ext xmlns:c15="http://schemas.microsoft.com/office/drawing/2012/chart" uri="{CE6537A1-D6FC-4f65-9D91-7224C49458BB}"/>
              </c:extLst>
            </c:dLbl>
            <c:dLbl>
              <c:idx val="9"/>
              <c:layout>
                <c:manualLayout>
                  <c:x val="-0.0151768873279619"/>
                  <c:y val="0.0158413936149739"/>
                </c:manualLayout>
              </c:layout>
              <c:showLegendKey val="0"/>
              <c:showVal val="1"/>
              <c:showCatName val="0"/>
              <c:showSerName val="0"/>
              <c:showPercent val="0"/>
              <c:showBubbleSize val="0"/>
              <c:extLst>
                <c:ext xmlns:c15="http://schemas.microsoft.com/office/drawing/2012/chart" uri="{CE6537A1-D6FC-4f65-9D91-7224C49458BB}"/>
              </c:extLst>
            </c:dLbl>
            <c:dLbl>
              <c:idx val="10"/>
              <c:layout>
                <c:manualLayout>
                  <c:x val="-0.0248349065366647"/>
                  <c:y val="-0.0248936185378162"/>
                </c:manualLayout>
              </c:layout>
              <c:showLegendKey val="0"/>
              <c:showVal val="1"/>
              <c:showCatName val="0"/>
              <c:showSerName val="0"/>
              <c:showPercent val="0"/>
              <c:showBubbleSize val="0"/>
              <c:extLst>
                <c:ext xmlns:c15="http://schemas.microsoft.com/office/drawing/2012/chart" uri="{CE6537A1-D6FC-4f65-9D91-7224C49458BB}"/>
              </c:extLst>
            </c:dLbl>
            <c:dLbl>
              <c:idx val="11"/>
              <c:layout>
                <c:manualLayout>
                  <c:x val="-0.0401496427529891"/>
                  <c:y val="0.032227588471781"/>
                </c:manualLayout>
              </c:layout>
              <c:showLegendKey val="0"/>
              <c:showVal val="1"/>
              <c:showCatName val="0"/>
              <c:showSerName val="0"/>
              <c:showPercent val="0"/>
              <c:showBubbleSize val="0"/>
              <c:extLst>
                <c:ext xmlns:c15="http://schemas.microsoft.com/office/drawing/2012/chart" uri="{CE6537A1-D6FC-4f65-9D91-7224C49458BB}"/>
              </c:extLst>
            </c:dLbl>
            <c:dLbl>
              <c:idx val="12"/>
              <c:layout>
                <c:manualLayout>
                  <c:x val="-0.00413915108944422"/>
                  <c:y val="8.29777698931088E-17"/>
                </c:manualLayout>
              </c:layout>
              <c:showLegendKey val="0"/>
              <c:showVal val="1"/>
              <c:showCatName val="0"/>
              <c:showSerName val="0"/>
              <c:showPercent val="0"/>
              <c:showBubbleSize val="0"/>
              <c:extLst>
                <c:ext xmlns:c15="http://schemas.microsoft.com/office/drawing/2012/chart" uri="{CE6537A1-D6FC-4f65-9D91-7224C49458BB}"/>
              </c:extLst>
            </c:dLbl>
            <c:dLbl>
              <c:idx val="13"/>
              <c:layout>
                <c:manualLayout>
                  <c:x val="-0.0275943405962941"/>
                  <c:y val="0.01584121542157"/>
                </c:manualLayout>
              </c:layout>
              <c:showLegendKey val="0"/>
              <c:showVal val="1"/>
              <c:showCatName val="0"/>
              <c:showSerName val="0"/>
              <c:showPercent val="0"/>
              <c:showBubbleSize val="0"/>
              <c:extLst>
                <c:ext xmlns:c15="http://schemas.microsoft.com/office/drawing/2012/chart" uri="{CE6537A1-D6FC-4f65-9D91-7224C49458BB}"/>
              </c:extLst>
            </c:dLbl>
            <c:dLbl>
              <c:idx val="14"/>
              <c:layout>
                <c:manualLayout>
                  <c:x val="-0.0179363213875912"/>
                  <c:y val="-0.0203675060763951"/>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b="1">
                    <a:solidFill>
                      <a:schemeClr val="accent3">
                        <a:lumMod val="50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Sheet1!$F$250:$T$250</c:f>
              <c:strCache>
                <c:ptCount val="15"/>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strCache>
            </c:strRef>
          </c:cat>
          <c:val>
            <c:numRef>
              <c:f>Sheet1!$F$253:$T$253</c:f>
              <c:numCache>
                <c:formatCode>0.0%</c:formatCode>
                <c:ptCount val="15"/>
                <c:pt idx="0">
                  <c:v>-0.0423509999765324</c:v>
                </c:pt>
                <c:pt idx="1">
                  <c:v>-0.0206045300043085</c:v>
                </c:pt>
                <c:pt idx="2">
                  <c:v>0.0323234120283273</c:v>
                </c:pt>
                <c:pt idx="3">
                  <c:v>0.0332171807084899</c:v>
                </c:pt>
                <c:pt idx="4">
                  <c:v>0.0243724507147667</c:v>
                </c:pt>
                <c:pt idx="5">
                  <c:v>-0.0483507132820154</c:v>
                </c:pt>
                <c:pt idx="6">
                  <c:v>-0.0544416702052391</c:v>
                </c:pt>
                <c:pt idx="7">
                  <c:v>0.00582578361518598</c:v>
                </c:pt>
                <c:pt idx="8">
                  <c:v>-0.0584388541727292</c:v>
                </c:pt>
                <c:pt idx="9">
                  <c:v>-0.068108904353533</c:v>
                </c:pt>
                <c:pt idx="10">
                  <c:v>-0.0117490679056937</c:v>
                </c:pt>
                <c:pt idx="11">
                  <c:v>-0.0395657035259287</c:v>
                </c:pt>
                <c:pt idx="12">
                  <c:v>-0.0499383108137306</c:v>
                </c:pt>
                <c:pt idx="13">
                  <c:v>-0.179567879057061</c:v>
                </c:pt>
                <c:pt idx="14">
                  <c:v>-0.0988854262144821</c:v>
                </c:pt>
              </c:numCache>
            </c:numRef>
          </c:val>
          <c:smooth val="0"/>
        </c:ser>
        <c:dLbls>
          <c:showLegendKey val="0"/>
          <c:showVal val="0"/>
          <c:showCatName val="0"/>
          <c:showSerName val="0"/>
          <c:showPercent val="0"/>
          <c:showBubbleSize val="0"/>
        </c:dLbls>
        <c:smooth val="0"/>
        <c:axId val="2141638976"/>
        <c:axId val="2141642208"/>
      </c:lineChart>
      <c:catAx>
        <c:axId val="2141638976"/>
        <c:scaling>
          <c:orientation val="minMax"/>
        </c:scaling>
        <c:delete val="0"/>
        <c:axPos val="b"/>
        <c:majorGridlines>
          <c:spPr>
            <a:ln w="3175" cmpd="sng">
              <a:prstDash val="dash"/>
            </a:ln>
          </c:spPr>
        </c:majorGridlines>
        <c:numFmt formatCode="General" sourceLinked="0"/>
        <c:majorTickMark val="out"/>
        <c:minorTickMark val="none"/>
        <c:tickLblPos val="nextTo"/>
        <c:txPr>
          <a:bodyPr/>
          <a:lstStyle/>
          <a:p>
            <a:pPr>
              <a:defRPr sz="700"/>
            </a:pPr>
            <a:endParaRPr lang="en-US"/>
          </a:p>
        </c:txPr>
        <c:crossAx val="2141642208"/>
        <c:crosses val="autoZero"/>
        <c:auto val="1"/>
        <c:lblAlgn val="ctr"/>
        <c:lblOffset val="100"/>
        <c:noMultiLvlLbl val="0"/>
      </c:catAx>
      <c:valAx>
        <c:axId val="2141642208"/>
        <c:scaling>
          <c:orientation val="minMax"/>
          <c:max val="0.5"/>
          <c:min val="-0.25"/>
        </c:scaling>
        <c:delete val="0"/>
        <c:axPos val="l"/>
        <c:numFmt formatCode="0.0%" sourceLinked="1"/>
        <c:majorTickMark val="out"/>
        <c:minorTickMark val="none"/>
        <c:tickLblPos val="nextTo"/>
        <c:crossAx val="2141638976"/>
        <c:crosses val="autoZero"/>
        <c:crossBetween val="between"/>
      </c:valAx>
    </c:plotArea>
    <c:legend>
      <c:legendPos val="r"/>
      <c:layout>
        <c:manualLayout>
          <c:xMode val="edge"/>
          <c:yMode val="edge"/>
          <c:x val="0.0562223825735872"/>
          <c:y val="0.927436082025988"/>
          <c:w val="0.929980447128265"/>
          <c:h val="0.0526132062695567"/>
        </c:manualLayout>
      </c:layout>
      <c:overlay val="0"/>
    </c:legend>
    <c:plotVisOnly val="1"/>
    <c:dispBlanksAs val="gap"/>
    <c:showDLblsOverMax val="0"/>
  </c:chart>
  <c:spPr>
    <a:ln>
      <a:noFill/>
    </a:ln>
  </c:spPr>
  <c:txPr>
    <a:bodyPr/>
    <a:lstStyle/>
    <a:p>
      <a:pPr>
        <a:defRPr sz="800">
          <a:latin typeface="Calibri"/>
          <a:cs typeface="Calibri"/>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192322440682239"/>
          <c:y val="0.0462962962962963"/>
          <c:w val="0.961338179958993"/>
          <c:h val="0.686580707448736"/>
        </c:manualLayout>
      </c:layout>
      <c:barChart>
        <c:barDir val="col"/>
        <c:grouping val="clustered"/>
        <c:varyColors val="0"/>
        <c:ser>
          <c:idx val="0"/>
          <c:order val="0"/>
          <c:spPr>
            <a:solidFill>
              <a:schemeClr val="tx2">
                <a:lumMod val="60000"/>
                <a:lumOff val="40000"/>
              </a:schemeClr>
            </a:solidFill>
            <a:ln>
              <a:noFill/>
            </a:ln>
            <a:effectLst/>
          </c:spPr>
          <c:invertIfNegative val="0"/>
          <c:dPt>
            <c:idx val="0"/>
            <c:invertIfNegative val="0"/>
            <c:bubble3D val="0"/>
            <c:spPr>
              <a:solidFill>
                <a:schemeClr val="accent2">
                  <a:lumMod val="75000"/>
                </a:schemeClr>
              </a:solidFill>
              <a:ln>
                <a:noFill/>
              </a:ln>
              <a:effectLst/>
            </c:spPr>
          </c:dPt>
          <c:dLbls>
            <c:dLbl>
              <c:idx val="0"/>
              <c:spPr>
                <a:noFill/>
                <a:ln>
                  <a:noFill/>
                </a:ln>
                <a:effectLst/>
              </c:spPr>
              <c:txPr>
                <a:bodyPr wrap="square" lIns="38100" tIns="19050" rIns="38100" bIns="19050" anchor="ctr">
                  <a:spAutoFit/>
                </a:bodyPr>
                <a:lstStyle/>
                <a:p>
                  <a:pPr>
                    <a:defRPr b="1">
                      <a:solidFill>
                        <a:schemeClr val="accent2">
                          <a:lumMod val="75000"/>
                        </a:schemeClr>
                      </a:solidFill>
                    </a:defRPr>
                  </a:pPr>
                  <a:endParaRPr lang="en-US"/>
                </a:p>
              </c:txPr>
              <c:showLegendKey val="0"/>
              <c:showVal val="1"/>
              <c:showCatName val="0"/>
              <c:showSerName val="0"/>
              <c:showPercent val="0"/>
              <c:showBubbleSize val="0"/>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Sheet3!$U$29:$X$29</c:f>
              <c:strCache>
                <c:ptCount val="4"/>
                <c:pt idx="0">
                  <c:v>Сангийн яам</c:v>
                </c:pt>
                <c:pt idx="1">
                  <c:v>ОУВС</c:v>
                </c:pt>
                <c:pt idx="2">
                  <c:v>Дэлхийн банк</c:v>
                </c:pt>
                <c:pt idx="3">
                  <c:v>АХБанк</c:v>
                </c:pt>
              </c:strCache>
            </c:strRef>
          </c:cat>
          <c:val>
            <c:numRef>
              <c:f>Sheet3!$U$30:$X$30</c:f>
              <c:numCache>
                <c:formatCode>General</c:formatCode>
                <c:ptCount val="4"/>
                <c:pt idx="0">
                  <c:v>3.4</c:v>
                </c:pt>
                <c:pt idx="1">
                  <c:v>2.5</c:v>
                </c:pt>
                <c:pt idx="2">
                  <c:v>2.7</c:v>
                </c:pt>
                <c:pt idx="3">
                  <c:v>1.4</c:v>
                </c:pt>
              </c:numCache>
            </c:numRef>
          </c:val>
        </c:ser>
        <c:dLbls>
          <c:showLegendKey val="0"/>
          <c:showVal val="0"/>
          <c:showCatName val="0"/>
          <c:showSerName val="0"/>
          <c:showPercent val="0"/>
          <c:showBubbleSize val="0"/>
        </c:dLbls>
        <c:gapWidth val="150"/>
        <c:axId val="2141709984"/>
        <c:axId val="2146402368"/>
      </c:barChart>
      <c:catAx>
        <c:axId val="2141709984"/>
        <c:scaling>
          <c:orientation val="minMax"/>
        </c:scaling>
        <c:delete val="0"/>
        <c:axPos val="b"/>
        <c:numFmt formatCode="General" sourceLinked="0"/>
        <c:majorTickMark val="out"/>
        <c:minorTickMark val="none"/>
        <c:tickLblPos val="nextTo"/>
        <c:txPr>
          <a:bodyPr/>
          <a:lstStyle/>
          <a:p>
            <a:pPr>
              <a:defRPr sz="1000"/>
            </a:pPr>
            <a:endParaRPr lang="en-US"/>
          </a:p>
        </c:txPr>
        <c:crossAx val="2146402368"/>
        <c:crosses val="autoZero"/>
        <c:auto val="1"/>
        <c:lblAlgn val="ctr"/>
        <c:lblOffset val="100"/>
        <c:noMultiLvlLbl val="0"/>
      </c:catAx>
      <c:valAx>
        <c:axId val="2146402368"/>
        <c:scaling>
          <c:orientation val="minMax"/>
        </c:scaling>
        <c:delete val="1"/>
        <c:axPos val="l"/>
        <c:numFmt formatCode="General" sourceLinked="1"/>
        <c:majorTickMark val="out"/>
        <c:minorTickMark val="none"/>
        <c:tickLblPos val="nextTo"/>
        <c:crossAx val="2141709984"/>
        <c:crosses val="autoZero"/>
        <c:crossBetween val="between"/>
      </c:valAx>
    </c:plotArea>
    <c:plotVisOnly val="1"/>
    <c:dispBlanksAs val="gap"/>
    <c:showDLblsOverMax val="0"/>
  </c:chart>
  <c:spPr>
    <a:ln>
      <a:noFill/>
    </a:ln>
  </c:spPr>
  <c:txPr>
    <a:bodyPr/>
    <a:lstStyle/>
    <a:p>
      <a:pPr>
        <a:defRPr>
          <a:latin typeface="Calibri"/>
          <a:cs typeface="Calibri"/>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289081609962197"/>
          <c:y val="0.111111111111111"/>
          <c:w val="0.942183678007561"/>
          <c:h val="0.66281539807524"/>
        </c:manualLayout>
      </c:layout>
      <c:barChart>
        <c:barDir val="col"/>
        <c:grouping val="clustered"/>
        <c:varyColors val="0"/>
        <c:ser>
          <c:idx val="0"/>
          <c:order val="0"/>
          <c:tx>
            <c:strRef>
              <c:f>Sheet3!$T$35</c:f>
              <c:strCache>
                <c:ptCount val="1"/>
                <c:pt idx="0">
                  <c:v>ДНБ-д эзлэх %</c:v>
                </c:pt>
              </c:strCache>
            </c:strRef>
          </c:tx>
          <c:spPr>
            <a:effectLst/>
          </c:spPr>
          <c:invertIfNegative val="0"/>
          <c:dPt>
            <c:idx val="0"/>
            <c:invertIfNegative val="0"/>
            <c:bubble3D val="0"/>
            <c:spPr>
              <a:ln>
                <a:solidFill>
                  <a:srgbClr val="FFFFFF"/>
                </a:solidFill>
              </a:ln>
              <a:effectLst/>
            </c:spPr>
          </c:dPt>
          <c:dPt>
            <c:idx val="1"/>
            <c:invertIfNegative val="0"/>
            <c:bubble3D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w="9525" cap="flat" cmpd="sng" algn="ctr">
                <a:solidFill>
                  <a:srgbClr val="FFFFFF"/>
                </a:solidFill>
                <a:prstDash val="solid"/>
              </a:ln>
              <a:effectLst/>
            </c:spPr>
          </c:dPt>
          <c:dPt>
            <c:idx val="2"/>
            <c:invertIfNegative val="0"/>
            <c:bubble3D val="0"/>
            <c:spPr>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noFill/>
                <a:prstDash val="solid"/>
              </a:ln>
              <a:effectLst/>
            </c:spPr>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Sheet3!$U$34:$W$34</c:f>
              <c:strCache>
                <c:ptCount val="3"/>
                <c:pt idx="0">
                  <c:v>Тэнцвэржүүлсэн орлого                  5,974 тэрбум</c:v>
                </c:pt>
                <c:pt idx="1">
                  <c:v>Нийт зарлага                                8,564 тэрбум</c:v>
                </c:pt>
                <c:pt idx="2">
                  <c:v>Төсвийн алдагдал                                           2,589 тэрбум</c:v>
                </c:pt>
              </c:strCache>
            </c:strRef>
          </c:cat>
          <c:val>
            <c:numRef>
              <c:f>Sheet3!$U$35:$W$35</c:f>
              <c:numCache>
                <c:formatCode>General</c:formatCode>
                <c:ptCount val="3"/>
                <c:pt idx="0">
                  <c:v>22.8</c:v>
                </c:pt>
                <c:pt idx="1">
                  <c:v>32.7</c:v>
                </c:pt>
                <c:pt idx="2">
                  <c:v>9.9</c:v>
                </c:pt>
              </c:numCache>
            </c:numRef>
          </c:val>
        </c:ser>
        <c:dLbls>
          <c:showLegendKey val="0"/>
          <c:showVal val="0"/>
          <c:showCatName val="0"/>
          <c:showSerName val="0"/>
          <c:showPercent val="0"/>
          <c:showBubbleSize val="0"/>
        </c:dLbls>
        <c:gapWidth val="150"/>
        <c:axId val="-2131687824"/>
        <c:axId val="2143661456"/>
      </c:barChart>
      <c:catAx>
        <c:axId val="-2131687824"/>
        <c:scaling>
          <c:orientation val="minMax"/>
        </c:scaling>
        <c:delete val="0"/>
        <c:axPos val="b"/>
        <c:numFmt formatCode="General" sourceLinked="0"/>
        <c:majorTickMark val="out"/>
        <c:minorTickMark val="none"/>
        <c:tickLblPos val="nextTo"/>
        <c:crossAx val="2143661456"/>
        <c:crosses val="autoZero"/>
        <c:auto val="1"/>
        <c:lblAlgn val="ctr"/>
        <c:lblOffset val="100"/>
        <c:noMultiLvlLbl val="0"/>
      </c:catAx>
      <c:valAx>
        <c:axId val="2143661456"/>
        <c:scaling>
          <c:orientation val="minMax"/>
        </c:scaling>
        <c:delete val="1"/>
        <c:axPos val="l"/>
        <c:numFmt formatCode="General" sourceLinked="1"/>
        <c:majorTickMark val="out"/>
        <c:minorTickMark val="none"/>
        <c:tickLblPos val="nextTo"/>
        <c:crossAx val="-2131687824"/>
        <c:crosses val="autoZero"/>
        <c:crossBetween val="between"/>
      </c:valAx>
      <c:spPr>
        <a:noFill/>
        <a:ln w="25400">
          <a:noFill/>
        </a:ln>
      </c:spPr>
    </c:plotArea>
    <c:plotVisOnly val="1"/>
    <c:dispBlanksAs val="gap"/>
    <c:showDLblsOverMax val="0"/>
  </c:chart>
  <c:spPr>
    <a:ln>
      <a:solidFill>
        <a:srgbClr val="FFFFFF"/>
      </a:solidFill>
    </a:ln>
  </c:spPr>
  <c:txPr>
    <a:bodyPr/>
    <a:lstStyle/>
    <a:p>
      <a:pPr>
        <a:defRPr>
          <a:latin typeface="Calibri"/>
          <a:cs typeface="Calibri"/>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999842907809046"/>
          <c:y val="0.0294197309992373"/>
          <c:w val="0.895897960039484"/>
          <c:h val="0.941160538001525"/>
        </c:manualLayout>
      </c:layout>
      <c:barChart>
        <c:barDir val="col"/>
        <c:grouping val="stacked"/>
        <c:varyColors val="0"/>
        <c:ser>
          <c:idx val="0"/>
          <c:order val="0"/>
          <c:tx>
            <c:strRef>
              <c:f>Sheet3!$A$21</c:f>
              <c:strCache>
                <c:ptCount val="1"/>
                <c:pt idx="0">
                  <c:v>УРСГАЛ ОРЛОГО</c:v>
                </c:pt>
              </c:strCache>
            </c:strRef>
          </c:tx>
          <c:spPr>
            <a:solidFill>
              <a:schemeClr val="tx2">
                <a:lumMod val="60000"/>
                <a:lumOff val="40000"/>
              </a:schemeClr>
            </a:solidFill>
            <a:effectLst/>
          </c:spPr>
          <c:invertIfNegative val="0"/>
          <c:cat>
            <c:strRef>
              <c:f>Sheet3!$B$20:$P$20</c:f>
              <c:strCache>
                <c:ptCount val="15"/>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 тодотгол</c:v>
                </c:pt>
                <c:pt idx="14">
                  <c:v>2017 төсөв</c:v>
                </c:pt>
              </c:strCache>
            </c:strRef>
          </c:cat>
          <c:val>
            <c:numRef>
              <c:f>Sheet3!$B$21:$P$21</c:f>
              <c:numCache>
                <c:formatCode>#,##0.0,</c:formatCode>
                <c:ptCount val="15"/>
                <c:pt idx="0">
                  <c:v>4.2096920205E8</c:v>
                </c:pt>
                <c:pt idx="1">
                  <c:v>5.831189598525E8</c:v>
                </c:pt>
                <c:pt idx="2">
                  <c:v>6.9220649320057E8</c:v>
                </c:pt>
                <c:pt idx="3">
                  <c:v>1.12814057324E9</c:v>
                </c:pt>
                <c:pt idx="4">
                  <c:v>1.50230992148996E9</c:v>
                </c:pt>
                <c:pt idx="5">
                  <c:v>1.89089656163134E9</c:v>
                </c:pt>
                <c:pt idx="6">
                  <c:v>1.62054959054008E9</c:v>
                </c:pt>
                <c:pt idx="7">
                  <c:v>2.68823634941376E9</c:v>
                </c:pt>
                <c:pt idx="8">
                  <c:v>3.66830781707145E9</c:v>
                </c:pt>
                <c:pt idx="9">
                  <c:v>4.20332146645764E9</c:v>
                </c:pt>
                <c:pt idx="10">
                  <c:v>5.07279330250813E9</c:v>
                </c:pt>
                <c:pt idx="11">
                  <c:v>5.15702452224989E9</c:v>
                </c:pt>
                <c:pt idx="12">
                  <c:v>5.11897937599721E9</c:v>
                </c:pt>
                <c:pt idx="13">
                  <c:v>4.51067339938926E9</c:v>
                </c:pt>
                <c:pt idx="14">
                  <c:v>4.90561304153391E9</c:v>
                </c:pt>
              </c:numCache>
            </c:numRef>
          </c:val>
        </c:ser>
        <c:ser>
          <c:idx val="1"/>
          <c:order val="1"/>
          <c:tx>
            <c:strRef>
              <c:f>Sheet3!$A$22</c:f>
              <c:strCache>
                <c:ptCount val="1"/>
                <c:pt idx="0">
                  <c:v>УРСГАЛ ЗАРЛАГА</c:v>
                </c:pt>
              </c:strCache>
            </c:strRef>
          </c:tx>
          <c:spPr>
            <a:solidFill>
              <a:srgbClr val="EB512C"/>
            </a:solidFill>
            <a:effectLst/>
          </c:spPr>
          <c:invertIfNegative val="0"/>
          <c:cat>
            <c:strRef>
              <c:f>Sheet3!$B$20:$P$20</c:f>
              <c:strCache>
                <c:ptCount val="15"/>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 тодотгол</c:v>
                </c:pt>
                <c:pt idx="14">
                  <c:v>2017 төсөв</c:v>
                </c:pt>
              </c:strCache>
            </c:strRef>
          </c:cat>
          <c:val>
            <c:numRef>
              <c:f>Sheet3!$B$22:$P$22</c:f>
              <c:numCache>
                <c:formatCode>#,##0.0,</c:formatCode>
                <c:ptCount val="15"/>
                <c:pt idx="0">
                  <c:v>-4.348316911E8</c:v>
                </c:pt>
                <c:pt idx="1">
                  <c:v>-5.386991541E8</c:v>
                </c:pt>
                <c:pt idx="2">
                  <c:v>-6.002887525E8</c:v>
                </c:pt>
                <c:pt idx="3">
                  <c:v>-9.823496296213E8</c:v>
                </c:pt>
                <c:pt idx="4">
                  <c:v>-1.3676680107998E9</c:v>
                </c:pt>
                <c:pt idx="5">
                  <c:v>-1.76119055766251E9</c:v>
                </c:pt>
                <c:pt idx="6">
                  <c:v>-1.78815757474062E9</c:v>
                </c:pt>
                <c:pt idx="7">
                  <c:v>-2.25666663174149E9</c:v>
                </c:pt>
                <c:pt idx="8">
                  <c:v>-3.2364028828331E9</c:v>
                </c:pt>
                <c:pt idx="9">
                  <c:v>-4.42811157612949E9</c:v>
                </c:pt>
                <c:pt idx="10">
                  <c:v>-4.55260657882078E9</c:v>
                </c:pt>
                <c:pt idx="11">
                  <c:v>-5.29336163454504E9</c:v>
                </c:pt>
                <c:pt idx="12">
                  <c:v>-5.71837382827651E9</c:v>
                </c:pt>
                <c:pt idx="13">
                  <c:v>-6.7168232541E9</c:v>
                </c:pt>
                <c:pt idx="14">
                  <c:v>-6.93733370261E9</c:v>
                </c:pt>
              </c:numCache>
            </c:numRef>
          </c:val>
        </c:ser>
        <c:dLbls>
          <c:showLegendKey val="0"/>
          <c:showVal val="0"/>
          <c:showCatName val="0"/>
          <c:showSerName val="0"/>
          <c:showPercent val="0"/>
          <c:showBubbleSize val="0"/>
        </c:dLbls>
        <c:gapWidth val="60"/>
        <c:overlap val="100"/>
        <c:axId val="2144791648"/>
        <c:axId val="-2132614800"/>
      </c:barChart>
      <c:lineChart>
        <c:grouping val="standard"/>
        <c:varyColors val="0"/>
        <c:ser>
          <c:idx val="2"/>
          <c:order val="2"/>
          <c:tx>
            <c:strRef>
              <c:f>Sheet3!$A$23</c:f>
              <c:strCache>
                <c:ptCount val="1"/>
                <c:pt idx="0">
                  <c:v>УРСГАЛ ТЭНЦЭЛ</c:v>
                </c:pt>
              </c:strCache>
            </c:strRef>
          </c:tx>
          <c:spPr>
            <a:ln w="19050">
              <a:solidFill>
                <a:srgbClr val="FFC000"/>
              </a:solidFill>
            </a:ln>
            <a:effectLst/>
          </c:spPr>
          <c:marker>
            <c:symbol val="none"/>
          </c:marker>
          <c:cat>
            <c:strRef>
              <c:f>Sheet3!$B$20:$P$20</c:f>
              <c:strCache>
                <c:ptCount val="15"/>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 тодотгол</c:v>
                </c:pt>
                <c:pt idx="14">
                  <c:v>2017 төсөв</c:v>
                </c:pt>
              </c:strCache>
            </c:strRef>
          </c:cat>
          <c:val>
            <c:numRef>
              <c:f>Sheet3!$B$23:$P$23</c:f>
              <c:numCache>
                <c:formatCode>#,##0,</c:formatCode>
                <c:ptCount val="15"/>
                <c:pt idx="0">
                  <c:v>-1.38624890499998E7</c:v>
                </c:pt>
                <c:pt idx="1">
                  <c:v>4.44198057525001E7</c:v>
                </c:pt>
                <c:pt idx="2">
                  <c:v>9.19177407005701E7</c:v>
                </c:pt>
                <c:pt idx="3">
                  <c:v>1.4579094361869E8</c:v>
                </c:pt>
                <c:pt idx="4">
                  <c:v>1.3464191069016E8</c:v>
                </c:pt>
                <c:pt idx="5">
                  <c:v>1.29706003968831E8</c:v>
                </c:pt>
                <c:pt idx="6">
                  <c:v>-1.67607984200543E8</c:v>
                </c:pt>
                <c:pt idx="7">
                  <c:v>4.31569717672275E8</c:v>
                </c:pt>
                <c:pt idx="8">
                  <c:v>4.3190493423835E8</c:v>
                </c:pt>
                <c:pt idx="9">
                  <c:v>-2.2479010967185E8</c:v>
                </c:pt>
                <c:pt idx="10">
                  <c:v>5.20186723687347E8</c:v>
                </c:pt>
                <c:pt idx="11">
                  <c:v>-1.3633711229515E8</c:v>
                </c:pt>
                <c:pt idx="12">
                  <c:v>-5.99394452279299E8</c:v>
                </c:pt>
                <c:pt idx="13">
                  <c:v>-2.20614985471074E9</c:v>
                </c:pt>
                <c:pt idx="14">
                  <c:v>-2.0317206610761E9</c:v>
                </c:pt>
              </c:numCache>
            </c:numRef>
          </c:val>
          <c:smooth val="0"/>
        </c:ser>
        <c:dLbls>
          <c:showLegendKey val="0"/>
          <c:showVal val="0"/>
          <c:showCatName val="0"/>
          <c:showSerName val="0"/>
          <c:showPercent val="0"/>
          <c:showBubbleSize val="0"/>
        </c:dLbls>
        <c:marker val="1"/>
        <c:smooth val="0"/>
        <c:axId val="2144608960"/>
        <c:axId val="-2087271440"/>
      </c:lineChart>
      <c:catAx>
        <c:axId val="2144791648"/>
        <c:scaling>
          <c:orientation val="minMax"/>
        </c:scaling>
        <c:delete val="0"/>
        <c:axPos val="b"/>
        <c:numFmt formatCode="General" sourceLinked="0"/>
        <c:majorTickMark val="out"/>
        <c:minorTickMark val="none"/>
        <c:tickLblPos val="nextTo"/>
        <c:txPr>
          <a:bodyPr/>
          <a:lstStyle/>
          <a:p>
            <a:pPr>
              <a:defRPr sz="600"/>
            </a:pPr>
            <a:endParaRPr lang="en-US"/>
          </a:p>
        </c:txPr>
        <c:crossAx val="-2132614800"/>
        <c:crosses val="autoZero"/>
        <c:auto val="1"/>
        <c:lblAlgn val="ctr"/>
        <c:lblOffset val="100"/>
        <c:noMultiLvlLbl val="0"/>
      </c:catAx>
      <c:valAx>
        <c:axId val="-2132614800"/>
        <c:scaling>
          <c:orientation val="minMax"/>
          <c:max val="6.0E9"/>
        </c:scaling>
        <c:delete val="0"/>
        <c:axPos val="l"/>
        <c:majorGridlines>
          <c:spPr>
            <a:ln w="3175" cmpd="sng">
              <a:prstDash val="dash"/>
            </a:ln>
          </c:spPr>
        </c:majorGridlines>
        <c:numFmt formatCode="#,##0.0," sourceLinked="1"/>
        <c:majorTickMark val="out"/>
        <c:minorTickMark val="none"/>
        <c:tickLblPos val="nextTo"/>
        <c:txPr>
          <a:bodyPr/>
          <a:lstStyle/>
          <a:p>
            <a:pPr>
              <a:defRPr sz="600"/>
            </a:pPr>
            <a:endParaRPr lang="en-US"/>
          </a:p>
        </c:txPr>
        <c:crossAx val="2144791648"/>
        <c:crosses val="autoZero"/>
        <c:crossBetween val="between"/>
      </c:valAx>
      <c:valAx>
        <c:axId val="-2087271440"/>
        <c:scaling>
          <c:orientation val="minMax"/>
        </c:scaling>
        <c:delete val="0"/>
        <c:axPos val="r"/>
        <c:numFmt formatCode="#,##0," sourceLinked="1"/>
        <c:majorTickMark val="out"/>
        <c:minorTickMark val="none"/>
        <c:tickLblPos val="nextTo"/>
        <c:crossAx val="2144608960"/>
        <c:crosses val="max"/>
        <c:crossBetween val="between"/>
      </c:valAx>
      <c:catAx>
        <c:axId val="2144608960"/>
        <c:scaling>
          <c:orientation val="minMax"/>
        </c:scaling>
        <c:delete val="1"/>
        <c:axPos val="b"/>
        <c:numFmt formatCode="General" sourceLinked="1"/>
        <c:majorTickMark val="out"/>
        <c:minorTickMark val="none"/>
        <c:tickLblPos val="nextTo"/>
        <c:crossAx val="-2087271440"/>
        <c:crosses val="autoZero"/>
        <c:auto val="1"/>
        <c:lblAlgn val="ctr"/>
        <c:lblOffset val="100"/>
        <c:noMultiLvlLbl val="0"/>
      </c:catAx>
    </c:plotArea>
    <c:legend>
      <c:legendPos val="r"/>
      <c:layout>
        <c:manualLayout>
          <c:xMode val="edge"/>
          <c:yMode val="edge"/>
          <c:x val="0.0937594727333837"/>
          <c:y val="0.65729370437685"/>
          <c:w val="0.198071155048247"/>
          <c:h val="0.262172870112385"/>
        </c:manualLayout>
      </c:layout>
      <c:overlay val="0"/>
      <c:spPr>
        <a:solidFill>
          <a:schemeClr val="bg1"/>
        </a:solidFill>
        <a:ln>
          <a:solidFill>
            <a:schemeClr val="bg2">
              <a:lumMod val="90000"/>
            </a:schemeClr>
          </a:solidFill>
        </a:ln>
      </c:spPr>
    </c:legend>
    <c:plotVisOnly val="1"/>
    <c:dispBlanksAs val="gap"/>
    <c:showDLblsOverMax val="0"/>
  </c:chart>
  <c:spPr>
    <a:ln>
      <a:noFill/>
    </a:ln>
  </c:spPr>
  <c:txPr>
    <a:bodyPr/>
    <a:lstStyle/>
    <a:p>
      <a:pPr>
        <a:defRPr sz="800">
          <a:latin typeface="Calibri"/>
          <a:cs typeface="Calibri"/>
        </a:defRPr>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633284964730204"/>
          <c:y val="0.0249563065714916"/>
          <c:w val="0.926494434525691"/>
          <c:h val="0.950087386857017"/>
        </c:manualLayout>
      </c:layout>
      <c:lineChart>
        <c:grouping val="standard"/>
        <c:varyColors val="0"/>
        <c:ser>
          <c:idx val="0"/>
          <c:order val="0"/>
          <c:tx>
            <c:strRef>
              <c:f>Sheet3!$B$27</c:f>
              <c:strCache>
                <c:ptCount val="1"/>
                <c:pt idx="0">
                  <c:v>УРСГАЛ ОРЛОГО</c:v>
                </c:pt>
              </c:strCache>
            </c:strRef>
          </c:tx>
          <c:spPr>
            <a:ln w="12700" cmpd="sng"/>
          </c:spPr>
          <c:marker>
            <c:symbol val="none"/>
          </c:marker>
          <c:cat>
            <c:strRef>
              <c:f>Sheet3!$C$26:$P$26</c:f>
              <c:strCache>
                <c:ptCount val="14"/>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 тодотгол</c:v>
                </c:pt>
                <c:pt idx="13">
                  <c:v>2017 төсөв</c:v>
                </c:pt>
              </c:strCache>
            </c:strRef>
          </c:cat>
          <c:val>
            <c:numRef>
              <c:f>Sheet3!$C$27:$P$27</c:f>
              <c:numCache>
                <c:formatCode>0.0%</c:formatCode>
                <c:ptCount val="14"/>
                <c:pt idx="0">
                  <c:v>0.385181996718232</c:v>
                </c:pt>
                <c:pt idx="1">
                  <c:v>0.18707594994967</c:v>
                </c:pt>
                <c:pt idx="2">
                  <c:v>0.629774618298915</c:v>
                </c:pt>
                <c:pt idx="3">
                  <c:v>0.331669081961449</c:v>
                </c:pt>
                <c:pt idx="4">
                  <c:v>0.258659438097825</c:v>
                </c:pt>
                <c:pt idx="5">
                  <c:v>-0.142972903212657</c:v>
                </c:pt>
                <c:pt idx="6">
                  <c:v>0.65884238600675</c:v>
                </c:pt>
                <c:pt idx="7">
                  <c:v>0.364577864543576</c:v>
                </c:pt>
                <c:pt idx="8">
                  <c:v>0.145847534085433</c:v>
                </c:pt>
                <c:pt idx="9">
                  <c:v>0.206853518815737</c:v>
                </c:pt>
                <c:pt idx="10">
                  <c:v>0.0166045046030392</c:v>
                </c:pt>
                <c:pt idx="11">
                  <c:v>-0.00737734445289773</c:v>
                </c:pt>
                <c:pt idx="12">
                  <c:v>-0.118833449390378</c:v>
                </c:pt>
                <c:pt idx="13">
                  <c:v>0.087556692133401</c:v>
                </c:pt>
              </c:numCache>
            </c:numRef>
          </c:val>
          <c:smooth val="0"/>
        </c:ser>
        <c:ser>
          <c:idx val="1"/>
          <c:order val="1"/>
          <c:tx>
            <c:strRef>
              <c:f>Sheet3!$B$28</c:f>
              <c:strCache>
                <c:ptCount val="1"/>
                <c:pt idx="0">
                  <c:v>УРСГАЛ ЗАРЛАГА</c:v>
                </c:pt>
              </c:strCache>
            </c:strRef>
          </c:tx>
          <c:spPr>
            <a:ln w="12700" cmpd="sng"/>
          </c:spPr>
          <c:marker>
            <c:symbol val="none"/>
          </c:marker>
          <c:cat>
            <c:strRef>
              <c:f>Sheet3!$C$26:$P$26</c:f>
              <c:strCache>
                <c:ptCount val="14"/>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 тодотгол</c:v>
                </c:pt>
                <c:pt idx="13">
                  <c:v>2017 төсөв</c:v>
                </c:pt>
              </c:strCache>
            </c:strRef>
          </c:cat>
          <c:val>
            <c:numRef>
              <c:f>Sheet3!$C$28:$P$28</c:f>
              <c:numCache>
                <c:formatCode>0.0%</c:formatCode>
                <c:ptCount val="14"/>
                <c:pt idx="0">
                  <c:v>0.238868199181262</c:v>
                </c:pt>
                <c:pt idx="1">
                  <c:v>0.114330230391576</c:v>
                </c:pt>
                <c:pt idx="2">
                  <c:v>0.636461828628548</c:v>
                </c:pt>
                <c:pt idx="3">
                  <c:v>0.392241590529272</c:v>
                </c:pt>
                <c:pt idx="4">
                  <c:v>0.287732508002861</c:v>
                </c:pt>
                <c:pt idx="5">
                  <c:v>0.0153118110705186</c:v>
                </c:pt>
                <c:pt idx="6">
                  <c:v>0.262006583546658</c:v>
                </c:pt>
                <c:pt idx="7">
                  <c:v>0.434151964366816</c:v>
                </c:pt>
                <c:pt idx="8">
                  <c:v>0.368220130941542</c:v>
                </c:pt>
                <c:pt idx="9">
                  <c:v>0.0281146941649804</c:v>
                </c:pt>
                <c:pt idx="10">
                  <c:v>0.16271009649073</c:v>
                </c:pt>
                <c:pt idx="11">
                  <c:v>0.0802915468608447</c:v>
                </c:pt>
                <c:pt idx="12">
                  <c:v>0.174603734524368</c:v>
                </c:pt>
                <c:pt idx="13">
                  <c:v>0.0328295743639524</c:v>
                </c:pt>
              </c:numCache>
            </c:numRef>
          </c:val>
          <c:smooth val="0"/>
        </c:ser>
        <c:ser>
          <c:idx val="2"/>
          <c:order val="2"/>
          <c:tx>
            <c:v>ДНБ</c:v>
          </c:tx>
          <c:spPr>
            <a:ln w="12700" cmpd="sng">
              <a:solidFill>
                <a:srgbClr val="FF6600"/>
              </a:solidFill>
              <a:prstDash val="dash"/>
            </a:ln>
          </c:spPr>
          <c:marker>
            <c:symbol val="none"/>
          </c:marker>
          <c:cat>
            <c:strRef>
              <c:f>Sheet3!$C$26:$P$26</c:f>
              <c:strCache>
                <c:ptCount val="14"/>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 тодотгол</c:v>
                </c:pt>
                <c:pt idx="13">
                  <c:v>2017 төсөв</c:v>
                </c:pt>
              </c:strCache>
            </c:strRef>
          </c:cat>
          <c:val>
            <c:numRef>
              <c:f>Sheet3!$C$29:$P$29</c:f>
              <c:numCache>
                <c:formatCode>0.0%</c:formatCode>
                <c:ptCount val="14"/>
                <c:pt idx="0">
                  <c:v>0.30777523917148</c:v>
                </c:pt>
                <c:pt idx="1">
                  <c:v>0.186105057620284</c:v>
                </c:pt>
                <c:pt idx="2">
                  <c:v>0.639087132151234</c:v>
                </c:pt>
                <c:pt idx="3">
                  <c:v>0.470874831763122</c:v>
                </c:pt>
                <c:pt idx="4">
                  <c:v>0.121882034295335</c:v>
                </c:pt>
                <c:pt idx="5">
                  <c:v>0.0266381743144708</c:v>
                </c:pt>
                <c:pt idx="6">
                  <c:v>0.13947502224482</c:v>
                </c:pt>
                <c:pt idx="7">
                  <c:v>0.836991382435787</c:v>
                </c:pt>
                <c:pt idx="8">
                  <c:v>0.266787107744159</c:v>
                </c:pt>
                <c:pt idx="9">
                  <c:v>0.145586155653028</c:v>
                </c:pt>
                <c:pt idx="10">
                  <c:v>0.147461000104613</c:v>
                </c:pt>
                <c:pt idx="11">
                  <c:v>0.0560519107136541</c:v>
                </c:pt>
                <c:pt idx="12">
                  <c:v>0.0447503252620904</c:v>
                </c:pt>
                <c:pt idx="13">
                  <c:v>0.0818270084905075</c:v>
                </c:pt>
              </c:numCache>
            </c:numRef>
          </c:val>
          <c:smooth val="0"/>
        </c:ser>
        <c:dLbls>
          <c:showLegendKey val="0"/>
          <c:showVal val="0"/>
          <c:showCatName val="0"/>
          <c:showSerName val="0"/>
          <c:showPercent val="0"/>
          <c:showBubbleSize val="0"/>
        </c:dLbls>
        <c:smooth val="0"/>
        <c:axId val="2143539472"/>
        <c:axId val="2143546784"/>
      </c:lineChart>
      <c:catAx>
        <c:axId val="2143539472"/>
        <c:scaling>
          <c:orientation val="minMax"/>
        </c:scaling>
        <c:delete val="0"/>
        <c:axPos val="b"/>
        <c:numFmt formatCode="General" sourceLinked="0"/>
        <c:majorTickMark val="out"/>
        <c:minorTickMark val="none"/>
        <c:tickLblPos val="nextTo"/>
        <c:txPr>
          <a:bodyPr/>
          <a:lstStyle/>
          <a:p>
            <a:pPr>
              <a:defRPr sz="700"/>
            </a:pPr>
            <a:endParaRPr lang="en-US"/>
          </a:p>
        </c:txPr>
        <c:crossAx val="2143546784"/>
        <c:crosses val="autoZero"/>
        <c:auto val="1"/>
        <c:lblAlgn val="ctr"/>
        <c:lblOffset val="100"/>
        <c:noMultiLvlLbl val="0"/>
      </c:catAx>
      <c:valAx>
        <c:axId val="2143546784"/>
        <c:scaling>
          <c:orientation val="minMax"/>
        </c:scaling>
        <c:delete val="0"/>
        <c:axPos val="l"/>
        <c:majorGridlines>
          <c:spPr>
            <a:ln>
              <a:prstDash val="dash"/>
            </a:ln>
          </c:spPr>
        </c:majorGridlines>
        <c:numFmt formatCode="0.0%" sourceLinked="1"/>
        <c:majorTickMark val="out"/>
        <c:minorTickMark val="none"/>
        <c:tickLblPos val="nextTo"/>
        <c:txPr>
          <a:bodyPr/>
          <a:lstStyle/>
          <a:p>
            <a:pPr>
              <a:defRPr sz="700"/>
            </a:pPr>
            <a:endParaRPr lang="en-US"/>
          </a:p>
        </c:txPr>
        <c:crossAx val="2143539472"/>
        <c:crosses val="autoZero"/>
        <c:crossBetween val="between"/>
        <c:majorUnit val="0.2"/>
      </c:valAx>
    </c:plotArea>
    <c:legend>
      <c:legendPos val="r"/>
      <c:layout>
        <c:manualLayout>
          <c:xMode val="edge"/>
          <c:yMode val="edge"/>
          <c:x val="0.772453326023641"/>
          <c:y val="0.0583234330641264"/>
          <c:w val="0.213560597682667"/>
          <c:h val="0.381206611580743"/>
        </c:manualLayout>
      </c:layout>
      <c:overlay val="0"/>
      <c:spPr>
        <a:solidFill>
          <a:schemeClr val="bg1"/>
        </a:solidFill>
        <a:ln>
          <a:solidFill>
            <a:schemeClr val="bg2">
              <a:lumMod val="90000"/>
            </a:schemeClr>
          </a:solidFill>
        </a:ln>
      </c:spPr>
      <c:txPr>
        <a:bodyPr/>
        <a:lstStyle/>
        <a:p>
          <a:pPr>
            <a:defRPr sz="700"/>
          </a:pPr>
          <a:endParaRPr lang="en-US"/>
        </a:p>
      </c:txPr>
    </c:legend>
    <c:plotVisOnly val="1"/>
    <c:dispBlanksAs val="gap"/>
    <c:showDLblsOverMax val="0"/>
  </c:chart>
  <c:txPr>
    <a:bodyPr/>
    <a:lstStyle/>
    <a:p>
      <a:pPr>
        <a:defRPr>
          <a:latin typeface="Calibri"/>
          <a:cs typeface="Calibri"/>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Sheet1!$A$5</c:f>
              <c:strCache>
                <c:ptCount val="1"/>
                <c:pt idx="0">
                  <c:v>ТӨСВИЙН ТЭНЦВЭРЖҮҮЛСЭН ТЭНЦЭЛ</c:v>
                </c:pt>
              </c:strCache>
            </c:strRef>
          </c:tx>
          <c:spPr>
            <a:solidFill>
              <a:schemeClr val="accent1"/>
            </a:solidFill>
            <a:ln>
              <a:noFill/>
            </a:ln>
            <a:effectLst/>
          </c:spPr>
          <c:invertIfNegative val="0"/>
          <c:cat>
            <c:strRef>
              <c:f>Sheet1!$B$4:$P$4</c:f>
              <c:strCache>
                <c:ptCount val="15"/>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strCache>
            </c:strRef>
          </c:cat>
          <c:val>
            <c:numRef>
              <c:f>Sheet1!$B$5:$P$5</c:f>
              <c:numCache>
                <c:formatCode>#,##0.0,</c:formatCode>
                <c:ptCount val="15"/>
                <c:pt idx="0">
                  <c:v>-6.18819767549099E7</c:v>
                </c:pt>
                <c:pt idx="1">
                  <c:v>-3.937280283871E7</c:v>
                </c:pt>
                <c:pt idx="2">
                  <c:v>7.326119114097E7</c:v>
                </c:pt>
                <c:pt idx="3">
                  <c:v>1.2340182633204E8</c:v>
                </c:pt>
                <c:pt idx="4">
                  <c:v>1.331783824407E8</c:v>
                </c:pt>
                <c:pt idx="5">
                  <c:v>-2.9640437763274E8</c:v>
                </c:pt>
                <c:pt idx="6">
                  <c:v>-3.42634095603693E8</c:v>
                </c:pt>
                <c:pt idx="7">
                  <c:v>4.17790246179447E7</c:v>
                </c:pt>
                <c:pt idx="8">
                  <c:v>-7.69861777100699E8</c:v>
                </c:pt>
                <c:pt idx="9">
                  <c:v>-1.1366286394135E9</c:v>
                </c:pt>
                <c:pt idx="10">
                  <c:v>-2.24618680221052E8</c:v>
                </c:pt>
                <c:pt idx="11">
                  <c:v>-8.6795914502144E8</c:v>
                </c:pt>
                <c:pt idx="12">
                  <c:v>-1.15690981524884E9</c:v>
                </c:pt>
                <c:pt idx="13">
                  <c:v>-4.34617116075757E9</c:v>
                </c:pt>
                <c:pt idx="14">
                  <c:v>-2.589216E9</c:v>
                </c:pt>
              </c:numCache>
            </c:numRef>
          </c:val>
        </c:ser>
        <c:ser>
          <c:idx val="1"/>
          <c:order val="1"/>
          <c:tx>
            <c:strRef>
              <c:f>Sheet1!$A$6</c:f>
              <c:strCache>
                <c:ptCount val="1"/>
                <c:pt idx="0">
                  <c:v>ХӨРӨНГИЙН ЗАРДАЛ</c:v>
                </c:pt>
              </c:strCache>
            </c:strRef>
          </c:tx>
          <c:spPr>
            <a:solidFill>
              <a:schemeClr val="accent2"/>
            </a:solidFill>
            <a:ln>
              <a:noFill/>
            </a:ln>
            <a:effectLst/>
          </c:spPr>
          <c:invertIfNegative val="0"/>
          <c:cat>
            <c:strRef>
              <c:f>Sheet1!$B$4:$P$4</c:f>
              <c:strCache>
                <c:ptCount val="15"/>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strCache>
            </c:strRef>
          </c:cat>
          <c:val>
            <c:numRef>
              <c:f>Sheet1!$B$6:$P$6</c:f>
              <c:numCache>
                <c:formatCode>#,##0.0,</c:formatCode>
                <c:ptCount val="15"/>
                <c:pt idx="0">
                  <c:v>9.0465079E7</c:v>
                </c:pt>
                <c:pt idx="1">
                  <c:v>1.048868231E8</c:v>
                </c:pt>
                <c:pt idx="2">
                  <c:v>8.98180836E7</c:v>
                </c:pt>
                <c:pt idx="3">
                  <c:v>1.7567148602889E8</c:v>
                </c:pt>
                <c:pt idx="4">
                  <c:v>2.9949833223877E8</c:v>
                </c:pt>
                <c:pt idx="5">
                  <c:v>6.2438977147105E8</c:v>
                </c:pt>
                <c:pt idx="6">
                  <c:v>4.6056449278684E8</c:v>
                </c:pt>
                <c:pt idx="7">
                  <c:v>5.9065550010616E8</c:v>
                </c:pt>
                <c:pt idx="8">
                  <c:v>1.2809195946408E9</c:v>
                </c:pt>
                <c:pt idx="9">
                  <c:v>1.5253575868354E9</c:v>
                </c:pt>
                <c:pt idx="10">
                  <c:v>1.49074171583263E9</c:v>
                </c:pt>
                <c:pt idx="11">
                  <c:v>1.77104346186388E9</c:v>
                </c:pt>
                <c:pt idx="12">
                  <c:v>1.39670462526884E9</c:v>
                </c:pt>
                <c:pt idx="13">
                  <c:v>2.3500469572469E9</c:v>
                </c:pt>
                <c:pt idx="14">
                  <c:v>1.4941529724E9</c:v>
                </c:pt>
              </c:numCache>
            </c:numRef>
          </c:val>
        </c:ser>
        <c:dLbls>
          <c:showLegendKey val="0"/>
          <c:showVal val="0"/>
          <c:showCatName val="0"/>
          <c:showSerName val="0"/>
          <c:showPercent val="0"/>
          <c:showBubbleSize val="0"/>
        </c:dLbls>
        <c:gapWidth val="62"/>
        <c:overlap val="-13"/>
        <c:axId val="-2132595328"/>
        <c:axId val="-2087164976"/>
      </c:barChart>
      <c:lineChart>
        <c:grouping val="standard"/>
        <c:varyColors val="0"/>
        <c:ser>
          <c:idx val="2"/>
          <c:order val="2"/>
          <c:tx>
            <c:strRef>
              <c:f>Sheet1!$A$7</c:f>
              <c:strCache>
                <c:ptCount val="1"/>
                <c:pt idx="0">
                  <c:v>ЗЭЭЛЖИХ ХЭРЭГЦЭЭ</c:v>
                </c:pt>
              </c:strCache>
            </c:strRef>
          </c:tx>
          <c:spPr>
            <a:ln w="53975" cap="rnd">
              <a:solidFill>
                <a:srgbClr val="FF0000"/>
              </a:solidFill>
              <a:round/>
            </a:ln>
            <a:effectLst/>
          </c:spPr>
          <c:marker>
            <c:symbol val="none"/>
          </c:marker>
          <c:dLbls>
            <c:dLbl>
              <c:idx val="14"/>
              <c:layout>
                <c:manualLayout>
                  <c:x val="0.0"/>
                  <c:y val="0.230161006098893"/>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Sheet1!$B$4:$P$4</c:f>
              <c:strCache>
                <c:ptCount val="15"/>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strCache>
            </c:strRef>
          </c:cat>
          <c:val>
            <c:numRef>
              <c:f>Sheet1!$B$7:$P$7</c:f>
              <c:numCache>
                <c:formatCode>#,##0.0,</c:formatCode>
                <c:ptCount val="15"/>
                <c:pt idx="0">
                  <c:v>2.85831022450901E7</c:v>
                </c:pt>
                <c:pt idx="1">
                  <c:v>6.551402026129E7</c:v>
                </c:pt>
                <c:pt idx="2">
                  <c:v>1.655689245903E7</c:v>
                </c:pt>
                <c:pt idx="3">
                  <c:v>5.22696596968502E7</c:v>
                </c:pt>
                <c:pt idx="4">
                  <c:v>1.6631994979807E8</c:v>
                </c:pt>
                <c:pt idx="5">
                  <c:v>3.27985393838311E8</c:v>
                </c:pt>
                <c:pt idx="6">
                  <c:v>1.17930397183147E8</c:v>
                </c:pt>
                <c:pt idx="7">
                  <c:v>5.48876475488215E8</c:v>
                </c:pt>
                <c:pt idx="8">
                  <c:v>5.11057817540101E8</c:v>
                </c:pt>
                <c:pt idx="9">
                  <c:v>3.88728947421889E8</c:v>
                </c:pt>
                <c:pt idx="10">
                  <c:v>1.26612303561158E9</c:v>
                </c:pt>
                <c:pt idx="11">
                  <c:v>9.03084316842439E8</c:v>
                </c:pt>
                <c:pt idx="12">
                  <c:v>2.39794810020002E8</c:v>
                </c:pt>
                <c:pt idx="13">
                  <c:v>-1.99612420351067E9</c:v>
                </c:pt>
                <c:pt idx="14">
                  <c:v>-1.0950630276E9</c:v>
                </c:pt>
              </c:numCache>
            </c:numRef>
          </c:val>
          <c:smooth val="0"/>
        </c:ser>
        <c:dLbls>
          <c:showLegendKey val="0"/>
          <c:showVal val="0"/>
          <c:showCatName val="0"/>
          <c:showSerName val="0"/>
          <c:showPercent val="0"/>
          <c:showBubbleSize val="0"/>
        </c:dLbls>
        <c:marker val="1"/>
        <c:smooth val="0"/>
        <c:axId val="-2132595328"/>
        <c:axId val="-2087164976"/>
      </c:lineChart>
      <c:catAx>
        <c:axId val="-2132595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2087164976"/>
        <c:crosses val="autoZero"/>
        <c:auto val="1"/>
        <c:lblAlgn val="ctr"/>
        <c:lblOffset val="100"/>
        <c:noMultiLvlLbl val="0"/>
      </c:catAx>
      <c:valAx>
        <c:axId val="-20871649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2595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Sheet2!$A$6</c:f>
              <c:strCache>
                <c:ptCount val="1"/>
                <c:pt idx="0">
                  <c:v> Цэвэр зээл ба орлогын харьцаа</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Sheet2!$B$5:$I$5</c:f>
              <c:strCache>
                <c:ptCount val="8"/>
                <c:pt idx="0">
                  <c:v>2010</c:v>
                </c:pt>
                <c:pt idx="1">
                  <c:v>2011</c:v>
                </c:pt>
                <c:pt idx="2">
                  <c:v>2012</c:v>
                </c:pt>
                <c:pt idx="3">
                  <c:v>2013</c:v>
                </c:pt>
                <c:pt idx="4">
                  <c:v>2014</c:v>
                </c:pt>
                <c:pt idx="5">
                  <c:v>2015</c:v>
                </c:pt>
                <c:pt idx="6">
                  <c:v>2016</c:v>
                </c:pt>
                <c:pt idx="7">
                  <c:v>2017</c:v>
                </c:pt>
              </c:strCache>
            </c:strRef>
          </c:cat>
          <c:val>
            <c:numRef>
              <c:f>Sheet2!$B$6:$I$6</c:f>
              <c:numCache>
                <c:formatCode>0.00</c:formatCode>
                <c:ptCount val="8"/>
                <c:pt idx="0">
                  <c:v>0.0747368087856805</c:v>
                </c:pt>
                <c:pt idx="1">
                  <c:v>0.113484071954791</c:v>
                </c:pt>
                <c:pt idx="2">
                  <c:v>0.0131794954859663</c:v>
                </c:pt>
                <c:pt idx="3">
                  <c:v>0.020426882095382</c:v>
                </c:pt>
                <c:pt idx="4">
                  <c:v>0.0127675819311571</c:v>
                </c:pt>
                <c:pt idx="5">
                  <c:v>0.00382798184928797</c:v>
                </c:pt>
                <c:pt idx="6">
                  <c:v>0.117332808636559</c:v>
                </c:pt>
                <c:pt idx="7">
                  <c:v>0.0221812028302647</c:v>
                </c:pt>
              </c:numCache>
            </c:numRef>
          </c:val>
        </c:ser>
        <c:ser>
          <c:idx val="1"/>
          <c:order val="1"/>
          <c:tx>
            <c:strRef>
              <c:f>Sheet2!$A$7</c:f>
              <c:strCache>
                <c:ptCount val="1"/>
                <c:pt idx="0">
                  <c:v>Цэвэр зээл ба хүүгийн төлбөрийн орлогод эзлэх хувь</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Sheet2!$B$5:$I$5</c:f>
              <c:strCache>
                <c:ptCount val="8"/>
                <c:pt idx="0">
                  <c:v>2010</c:v>
                </c:pt>
                <c:pt idx="1">
                  <c:v>2011</c:v>
                </c:pt>
                <c:pt idx="2">
                  <c:v>2012</c:v>
                </c:pt>
                <c:pt idx="3">
                  <c:v>2013</c:v>
                </c:pt>
                <c:pt idx="4">
                  <c:v>2014</c:v>
                </c:pt>
                <c:pt idx="5">
                  <c:v>2015</c:v>
                </c:pt>
                <c:pt idx="6">
                  <c:v>2016</c:v>
                </c:pt>
                <c:pt idx="7">
                  <c:v>2017</c:v>
                </c:pt>
              </c:strCache>
            </c:strRef>
          </c:cat>
          <c:val>
            <c:numRef>
              <c:f>Sheet2!$B$7:$I$7</c:f>
              <c:numCache>
                <c:formatCode>0.00</c:formatCode>
                <c:ptCount val="8"/>
                <c:pt idx="0">
                  <c:v>0.0882926935486519</c:v>
                </c:pt>
                <c:pt idx="1">
                  <c:v>0.122312885870756</c:v>
                </c:pt>
                <c:pt idx="2">
                  <c:v>0.0389752203811934</c:v>
                </c:pt>
                <c:pt idx="3">
                  <c:v>0.0659553507171152</c:v>
                </c:pt>
                <c:pt idx="4">
                  <c:v>0.0924843876648133</c:v>
                </c:pt>
                <c:pt idx="5">
                  <c:v>0.126056254043777</c:v>
                </c:pt>
                <c:pt idx="6">
                  <c:v>0.313264390340573</c:v>
                </c:pt>
                <c:pt idx="7">
                  <c:v>0.248811411154618</c:v>
                </c:pt>
              </c:numCache>
            </c:numRef>
          </c:val>
        </c:ser>
        <c:dLbls>
          <c:showLegendKey val="0"/>
          <c:showVal val="0"/>
          <c:showCatName val="0"/>
          <c:showSerName val="0"/>
          <c:showPercent val="0"/>
          <c:showBubbleSize val="0"/>
        </c:dLbls>
        <c:gapWidth val="219"/>
        <c:overlap val="-27"/>
        <c:axId val="2145077280"/>
        <c:axId val="2145061376"/>
      </c:barChart>
      <c:catAx>
        <c:axId val="2145077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2145061376"/>
        <c:crosses val="autoZero"/>
        <c:auto val="1"/>
        <c:lblAlgn val="ctr"/>
        <c:lblOffset val="100"/>
        <c:noMultiLvlLbl val="0"/>
      </c:catAx>
      <c:valAx>
        <c:axId val="214506137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5077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277777777777778"/>
          <c:y val="0.0733427362482369"/>
          <c:w val="0.944444444444444"/>
          <c:h val="0.721513499105983"/>
        </c:manualLayout>
      </c:layout>
      <c:barChart>
        <c:barDir val="col"/>
        <c:grouping val="clustered"/>
        <c:varyColors val="0"/>
        <c:ser>
          <c:idx val="0"/>
          <c:order val="0"/>
          <c:tx>
            <c:strRef>
              <c:f>'Bal-Gen 3'!$D$92</c:f>
              <c:strCache>
                <c:ptCount val="1"/>
                <c:pt idx="0">
                  <c:v>Дотоодод үүсгэсэн өр</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'Bal-Gen 3'!$E$3:$L$3</c:f>
              <c:strCache>
                <c:ptCount val="7"/>
                <c:pt idx="0">
                  <c:v>2011</c:v>
                </c:pt>
                <c:pt idx="1">
                  <c:v>2012</c:v>
                </c:pt>
                <c:pt idx="2">
                  <c:v>2013</c:v>
                </c:pt>
                <c:pt idx="3">
                  <c:v>2014</c:v>
                </c:pt>
                <c:pt idx="4">
                  <c:v>2015</c:v>
                </c:pt>
                <c:pt idx="5">
                  <c:v>2016 ХБГ</c:v>
                </c:pt>
                <c:pt idx="6">
                  <c:v>2017 төс</c:v>
                </c:pt>
              </c:strCache>
            </c:strRef>
          </c:cat>
          <c:val>
            <c:numRef>
              <c:f>'Bal-Gen 3'!$E$92:$L$92</c:f>
              <c:numCache>
                <c:formatCode>#,##0.00,</c:formatCode>
                <c:ptCount val="7"/>
                <c:pt idx="0">
                  <c:v>353.24576915</c:v>
                </c:pt>
                <c:pt idx="1">
                  <c:v>1109.62876</c:v>
                </c:pt>
                <c:pt idx="2">
                  <c:v>2597.85548951373</c:v>
                </c:pt>
                <c:pt idx="3">
                  <c:v>2425.806949186059</c:v>
                </c:pt>
                <c:pt idx="4">
                  <c:v>2870.423128954422</c:v>
                </c:pt>
                <c:pt idx="5">
                  <c:v>5908.266010732813</c:v>
                </c:pt>
                <c:pt idx="6">
                  <c:v>5576.49146332111</c:v>
                </c:pt>
              </c:numCache>
            </c:numRef>
          </c:val>
        </c:ser>
        <c:ser>
          <c:idx val="1"/>
          <c:order val="1"/>
          <c:tx>
            <c:strRef>
              <c:f>'Bal-Gen 3'!$D$93</c:f>
              <c:strCache>
                <c:ptCount val="1"/>
                <c:pt idx="0">
                  <c:v>Гадаадад үүсгэсэн өр</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'Bal-Gen 3'!$E$3:$L$3</c:f>
              <c:strCache>
                <c:ptCount val="7"/>
                <c:pt idx="0">
                  <c:v>2011</c:v>
                </c:pt>
                <c:pt idx="1">
                  <c:v>2012</c:v>
                </c:pt>
                <c:pt idx="2">
                  <c:v>2013</c:v>
                </c:pt>
                <c:pt idx="3">
                  <c:v>2014</c:v>
                </c:pt>
                <c:pt idx="4">
                  <c:v>2015</c:v>
                </c:pt>
                <c:pt idx="5">
                  <c:v>2016 ХБГ</c:v>
                </c:pt>
                <c:pt idx="6">
                  <c:v>2017 төс</c:v>
                </c:pt>
              </c:strCache>
            </c:strRef>
          </c:cat>
          <c:val>
            <c:numRef>
              <c:f>'Bal-Gen 3'!$E$93:$L$93</c:f>
              <c:numCache>
                <c:formatCode>#,##0.00,</c:formatCode>
                <c:ptCount val="7"/>
                <c:pt idx="0">
                  <c:v>233.25368865521</c:v>
                </c:pt>
                <c:pt idx="1">
                  <c:v>2328.89456147283</c:v>
                </c:pt>
                <c:pt idx="2">
                  <c:v>321.10202289559</c:v>
                </c:pt>
                <c:pt idx="3">
                  <c:v>369.0295323322183</c:v>
                </c:pt>
                <c:pt idx="4">
                  <c:v>620.7969171484634</c:v>
                </c:pt>
                <c:pt idx="5">
                  <c:v>1644.6865135</c:v>
                </c:pt>
                <c:pt idx="6">
                  <c:v>2028.1218724</c:v>
                </c:pt>
              </c:numCache>
            </c:numRef>
          </c:val>
        </c:ser>
        <c:dLbls>
          <c:showLegendKey val="0"/>
          <c:showVal val="0"/>
          <c:showCatName val="0"/>
          <c:showSerName val="0"/>
          <c:showPercent val="0"/>
          <c:showBubbleSize val="0"/>
        </c:dLbls>
        <c:gapWidth val="16"/>
        <c:overlap val="-4"/>
        <c:axId val="-2139203552"/>
        <c:axId val="-2139200144"/>
      </c:barChart>
      <c:catAx>
        <c:axId val="-2139203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139200144"/>
        <c:crosses val="autoZero"/>
        <c:auto val="1"/>
        <c:lblAlgn val="ctr"/>
        <c:lblOffset val="100"/>
        <c:noMultiLvlLbl val="0"/>
      </c:catAx>
      <c:valAx>
        <c:axId val="-2139200144"/>
        <c:scaling>
          <c:orientation val="minMax"/>
        </c:scaling>
        <c:delete val="1"/>
        <c:axPos val="l"/>
        <c:numFmt formatCode="#,##0.00," sourceLinked="1"/>
        <c:majorTickMark val="none"/>
        <c:minorTickMark val="none"/>
        <c:tickLblPos val="nextTo"/>
        <c:crossAx val="-2139203552"/>
        <c:crosses val="autoZero"/>
        <c:crossBetween val="between"/>
      </c:valAx>
      <c:spPr>
        <a:noFill/>
        <a:ln>
          <a:noFill/>
        </a:ln>
        <a:effectLst/>
      </c:spPr>
    </c:plotArea>
    <c:legend>
      <c:legendPos val="b"/>
      <c:layout>
        <c:manualLayout>
          <c:xMode val="edge"/>
          <c:yMode val="edge"/>
          <c:x val="0.0214101498182292"/>
          <c:y val="0.0754892697236375"/>
          <c:w val="0.704591545622014"/>
          <c:h val="0.132353867531264"/>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0.84852</cdr:x>
      <cdr:y>0.0732</cdr:y>
    </cdr:from>
    <cdr:to>
      <cdr:x>0.90017</cdr:x>
      <cdr:y>0.94255</cdr:y>
    </cdr:to>
    <cdr:sp macro="" textlink="">
      <cdr:nvSpPr>
        <cdr:cNvPr id="2" name="Rectangle 1"/>
        <cdr:cNvSpPr/>
      </cdr:nvSpPr>
      <cdr:spPr>
        <a:xfrm xmlns:a="http://schemas.openxmlformats.org/drawingml/2006/main">
          <a:off x="4940616" y="132987"/>
          <a:ext cx="300732" cy="1579419"/>
        </a:xfrm>
        <a:prstGeom xmlns:a="http://schemas.openxmlformats.org/drawingml/2006/main" prst="rect">
          <a:avLst/>
        </a:prstGeom>
        <a:noFill xmlns:a="http://schemas.openxmlformats.org/drawingml/2006/main"/>
        <a:ln xmlns:a="http://schemas.openxmlformats.org/drawingml/2006/main" w="9525">
          <a:solidFill>
            <a:srgbClr val="FF0000"/>
          </a:solidFill>
        </a:ln>
        <a:effectLst xmlns:a="http://schemas.openxmlformats.org/drawingml/2006/mai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F69F-59C8-CE4D-9739-560CDED68EF2}" type="datetimeFigureOut">
              <a:rPr lang="en-US" smtClean="0"/>
              <a:t>11/2/16</a:t>
            </a:fld>
            <a:endParaRPr lang="en-US"/>
          </a:p>
        </p:txBody>
      </p:sp>
      <p:sp>
        <p:nvSpPr>
          <p:cNvPr id="4" name="Slide Image Placeholder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4B1BA2-0FCA-5445-82FC-84C78EAA7C34}" type="slidenum">
              <a:rPr lang="en-US" smtClean="0"/>
              <a:t>‹#›</a:t>
            </a:fld>
            <a:endParaRPr lang="en-US"/>
          </a:p>
        </p:txBody>
      </p:sp>
    </p:spTree>
    <p:extLst>
      <p:ext uri="{BB962C8B-B14F-4D97-AF65-F5344CB8AC3E}">
        <p14:creationId xmlns:p14="http://schemas.microsoft.com/office/powerpoint/2010/main" val="2075173105"/>
      </p:ext>
    </p:extLst>
  </p:cSld>
  <p:clrMap bg1="lt1" tx1="dk1" bg2="lt2" tx2="dk2" accent1="accent1" accent2="accent2" accent3="accent3" accent4="accent4" accent5="accent5" accent6="accent6" hlink="hlink" folHlink="folHlink"/>
  <p:notesStyle>
    <a:lvl1pPr marL="0" algn="l" defTabSz="713232" rtl="0" eaLnBrk="1" latinLnBrk="0" hangingPunct="1">
      <a:defRPr sz="936" kern="1200">
        <a:solidFill>
          <a:schemeClr val="tx1"/>
        </a:solidFill>
        <a:latin typeface="+mn-lt"/>
        <a:ea typeface="+mn-ea"/>
        <a:cs typeface="+mn-cs"/>
      </a:defRPr>
    </a:lvl1pPr>
    <a:lvl2pPr marL="356616" algn="l" defTabSz="713232" rtl="0" eaLnBrk="1" latinLnBrk="0" hangingPunct="1">
      <a:defRPr sz="936" kern="1200">
        <a:solidFill>
          <a:schemeClr val="tx1"/>
        </a:solidFill>
        <a:latin typeface="+mn-lt"/>
        <a:ea typeface="+mn-ea"/>
        <a:cs typeface="+mn-cs"/>
      </a:defRPr>
    </a:lvl2pPr>
    <a:lvl3pPr marL="713232" algn="l" defTabSz="713232" rtl="0" eaLnBrk="1" latinLnBrk="0" hangingPunct="1">
      <a:defRPr sz="936" kern="1200">
        <a:solidFill>
          <a:schemeClr val="tx1"/>
        </a:solidFill>
        <a:latin typeface="+mn-lt"/>
        <a:ea typeface="+mn-ea"/>
        <a:cs typeface="+mn-cs"/>
      </a:defRPr>
    </a:lvl3pPr>
    <a:lvl4pPr marL="1069848" algn="l" defTabSz="713232" rtl="0" eaLnBrk="1" latinLnBrk="0" hangingPunct="1">
      <a:defRPr sz="936" kern="1200">
        <a:solidFill>
          <a:schemeClr val="tx1"/>
        </a:solidFill>
        <a:latin typeface="+mn-lt"/>
        <a:ea typeface="+mn-ea"/>
        <a:cs typeface="+mn-cs"/>
      </a:defRPr>
    </a:lvl4pPr>
    <a:lvl5pPr marL="1426464" algn="l" defTabSz="713232" rtl="0" eaLnBrk="1" latinLnBrk="0" hangingPunct="1">
      <a:defRPr sz="936" kern="1200">
        <a:solidFill>
          <a:schemeClr val="tx1"/>
        </a:solidFill>
        <a:latin typeface="+mn-lt"/>
        <a:ea typeface="+mn-ea"/>
        <a:cs typeface="+mn-cs"/>
      </a:defRPr>
    </a:lvl5pPr>
    <a:lvl6pPr marL="1783080" algn="l" defTabSz="713232" rtl="0" eaLnBrk="1" latinLnBrk="0" hangingPunct="1">
      <a:defRPr sz="936" kern="1200">
        <a:solidFill>
          <a:schemeClr val="tx1"/>
        </a:solidFill>
        <a:latin typeface="+mn-lt"/>
        <a:ea typeface="+mn-ea"/>
        <a:cs typeface="+mn-cs"/>
      </a:defRPr>
    </a:lvl6pPr>
    <a:lvl7pPr marL="2139696" algn="l" defTabSz="713232" rtl="0" eaLnBrk="1" latinLnBrk="0" hangingPunct="1">
      <a:defRPr sz="936" kern="1200">
        <a:solidFill>
          <a:schemeClr val="tx1"/>
        </a:solidFill>
        <a:latin typeface="+mn-lt"/>
        <a:ea typeface="+mn-ea"/>
        <a:cs typeface="+mn-cs"/>
      </a:defRPr>
    </a:lvl7pPr>
    <a:lvl8pPr marL="2496312" algn="l" defTabSz="713232" rtl="0" eaLnBrk="1" latinLnBrk="0" hangingPunct="1">
      <a:defRPr sz="936" kern="1200">
        <a:solidFill>
          <a:schemeClr val="tx1"/>
        </a:solidFill>
        <a:latin typeface="+mn-lt"/>
        <a:ea typeface="+mn-ea"/>
        <a:cs typeface="+mn-cs"/>
      </a:defRPr>
    </a:lvl8pPr>
    <a:lvl9pPr marL="2852928" algn="l" defTabSz="713232" rtl="0" eaLnBrk="1" latinLnBrk="0" hangingPunct="1">
      <a:defRPr sz="93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2</a:t>
            </a:fld>
            <a:endParaRPr lang="en-US"/>
          </a:p>
        </p:txBody>
      </p:sp>
    </p:spTree>
    <p:extLst>
      <p:ext uri="{BB962C8B-B14F-4D97-AF65-F5344CB8AC3E}">
        <p14:creationId xmlns:p14="http://schemas.microsoft.com/office/powerpoint/2010/main" val="1524648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11</a:t>
            </a:fld>
            <a:endParaRPr lang="en-US"/>
          </a:p>
        </p:txBody>
      </p:sp>
    </p:spTree>
    <p:extLst>
      <p:ext uri="{BB962C8B-B14F-4D97-AF65-F5344CB8AC3E}">
        <p14:creationId xmlns:p14="http://schemas.microsoft.com/office/powerpoint/2010/main" val="32532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12</a:t>
            </a:fld>
            <a:endParaRPr lang="en-US"/>
          </a:p>
        </p:txBody>
      </p:sp>
    </p:spTree>
    <p:extLst>
      <p:ext uri="{BB962C8B-B14F-4D97-AF65-F5344CB8AC3E}">
        <p14:creationId xmlns:p14="http://schemas.microsoft.com/office/powerpoint/2010/main" val="1298228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13</a:t>
            </a:fld>
            <a:endParaRPr lang="en-US"/>
          </a:p>
        </p:txBody>
      </p:sp>
    </p:spTree>
    <p:extLst>
      <p:ext uri="{BB962C8B-B14F-4D97-AF65-F5344CB8AC3E}">
        <p14:creationId xmlns:p14="http://schemas.microsoft.com/office/powerpoint/2010/main" val="345318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14</a:t>
            </a:fld>
            <a:endParaRPr lang="en-US"/>
          </a:p>
        </p:txBody>
      </p:sp>
    </p:spTree>
    <p:extLst>
      <p:ext uri="{BB962C8B-B14F-4D97-AF65-F5344CB8AC3E}">
        <p14:creationId xmlns:p14="http://schemas.microsoft.com/office/powerpoint/2010/main" val="2003421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15</a:t>
            </a:fld>
            <a:endParaRPr lang="en-US"/>
          </a:p>
        </p:txBody>
      </p:sp>
    </p:spTree>
    <p:extLst>
      <p:ext uri="{BB962C8B-B14F-4D97-AF65-F5344CB8AC3E}">
        <p14:creationId xmlns:p14="http://schemas.microsoft.com/office/powerpoint/2010/main" val="1316332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16</a:t>
            </a:fld>
            <a:endParaRPr lang="en-US"/>
          </a:p>
        </p:txBody>
      </p:sp>
    </p:spTree>
    <p:extLst>
      <p:ext uri="{BB962C8B-B14F-4D97-AF65-F5344CB8AC3E}">
        <p14:creationId xmlns:p14="http://schemas.microsoft.com/office/powerpoint/2010/main" val="2139205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17</a:t>
            </a:fld>
            <a:endParaRPr lang="en-US"/>
          </a:p>
        </p:txBody>
      </p:sp>
    </p:spTree>
    <p:extLst>
      <p:ext uri="{BB962C8B-B14F-4D97-AF65-F5344CB8AC3E}">
        <p14:creationId xmlns:p14="http://schemas.microsoft.com/office/powerpoint/2010/main" val="5499673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18</a:t>
            </a:fld>
            <a:endParaRPr lang="en-US"/>
          </a:p>
        </p:txBody>
      </p:sp>
    </p:spTree>
    <p:extLst>
      <p:ext uri="{BB962C8B-B14F-4D97-AF65-F5344CB8AC3E}">
        <p14:creationId xmlns:p14="http://schemas.microsoft.com/office/powerpoint/2010/main" val="18082750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19</a:t>
            </a:fld>
            <a:endParaRPr lang="en-US"/>
          </a:p>
        </p:txBody>
      </p:sp>
    </p:spTree>
    <p:extLst>
      <p:ext uri="{BB962C8B-B14F-4D97-AF65-F5344CB8AC3E}">
        <p14:creationId xmlns:p14="http://schemas.microsoft.com/office/powerpoint/2010/main" val="2351347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20</a:t>
            </a:fld>
            <a:endParaRPr lang="en-US"/>
          </a:p>
        </p:txBody>
      </p:sp>
    </p:spTree>
    <p:extLst>
      <p:ext uri="{BB962C8B-B14F-4D97-AF65-F5344CB8AC3E}">
        <p14:creationId xmlns:p14="http://schemas.microsoft.com/office/powerpoint/2010/main" val="1863705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3</a:t>
            </a:fld>
            <a:endParaRPr lang="en-US"/>
          </a:p>
        </p:txBody>
      </p:sp>
    </p:spTree>
    <p:extLst>
      <p:ext uri="{BB962C8B-B14F-4D97-AF65-F5344CB8AC3E}">
        <p14:creationId xmlns:p14="http://schemas.microsoft.com/office/powerpoint/2010/main" val="3047168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21</a:t>
            </a:fld>
            <a:endParaRPr lang="en-US"/>
          </a:p>
        </p:txBody>
      </p:sp>
    </p:spTree>
    <p:extLst>
      <p:ext uri="{BB962C8B-B14F-4D97-AF65-F5344CB8AC3E}">
        <p14:creationId xmlns:p14="http://schemas.microsoft.com/office/powerpoint/2010/main" val="7005645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22</a:t>
            </a:fld>
            <a:endParaRPr lang="en-US"/>
          </a:p>
        </p:txBody>
      </p:sp>
    </p:spTree>
    <p:extLst>
      <p:ext uri="{BB962C8B-B14F-4D97-AF65-F5344CB8AC3E}">
        <p14:creationId xmlns:p14="http://schemas.microsoft.com/office/powerpoint/2010/main" val="3579140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23</a:t>
            </a:fld>
            <a:endParaRPr lang="en-US"/>
          </a:p>
        </p:txBody>
      </p:sp>
    </p:spTree>
    <p:extLst>
      <p:ext uri="{BB962C8B-B14F-4D97-AF65-F5344CB8AC3E}">
        <p14:creationId xmlns:p14="http://schemas.microsoft.com/office/powerpoint/2010/main" val="1329206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4</a:t>
            </a:fld>
            <a:endParaRPr lang="en-US"/>
          </a:p>
        </p:txBody>
      </p:sp>
    </p:spTree>
    <p:extLst>
      <p:ext uri="{BB962C8B-B14F-4D97-AF65-F5344CB8AC3E}">
        <p14:creationId xmlns:p14="http://schemas.microsoft.com/office/powerpoint/2010/main" val="1897987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5</a:t>
            </a:fld>
            <a:endParaRPr lang="en-US"/>
          </a:p>
        </p:txBody>
      </p:sp>
    </p:spTree>
    <p:extLst>
      <p:ext uri="{BB962C8B-B14F-4D97-AF65-F5344CB8AC3E}">
        <p14:creationId xmlns:p14="http://schemas.microsoft.com/office/powerpoint/2010/main" val="1950372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6</a:t>
            </a:fld>
            <a:endParaRPr lang="en-US"/>
          </a:p>
        </p:txBody>
      </p:sp>
    </p:spTree>
    <p:extLst>
      <p:ext uri="{BB962C8B-B14F-4D97-AF65-F5344CB8AC3E}">
        <p14:creationId xmlns:p14="http://schemas.microsoft.com/office/powerpoint/2010/main" val="2061628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7</a:t>
            </a:fld>
            <a:endParaRPr lang="en-US"/>
          </a:p>
        </p:txBody>
      </p:sp>
    </p:spTree>
    <p:extLst>
      <p:ext uri="{BB962C8B-B14F-4D97-AF65-F5344CB8AC3E}">
        <p14:creationId xmlns:p14="http://schemas.microsoft.com/office/powerpoint/2010/main" val="712696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8</a:t>
            </a:fld>
            <a:endParaRPr lang="en-US"/>
          </a:p>
        </p:txBody>
      </p:sp>
    </p:spTree>
    <p:extLst>
      <p:ext uri="{BB962C8B-B14F-4D97-AF65-F5344CB8AC3E}">
        <p14:creationId xmlns:p14="http://schemas.microsoft.com/office/powerpoint/2010/main" val="1313783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9</a:t>
            </a:fld>
            <a:endParaRPr lang="en-US"/>
          </a:p>
        </p:txBody>
      </p:sp>
    </p:spTree>
    <p:extLst>
      <p:ext uri="{BB962C8B-B14F-4D97-AF65-F5344CB8AC3E}">
        <p14:creationId xmlns:p14="http://schemas.microsoft.com/office/powerpoint/2010/main" val="2105064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4B1BA2-0FCA-5445-82FC-84C78EAA7C34}" type="slidenum">
              <a:rPr lang="en-US" smtClean="0"/>
              <a:t>10</a:t>
            </a:fld>
            <a:endParaRPr lang="en-US"/>
          </a:p>
        </p:txBody>
      </p:sp>
    </p:spTree>
    <p:extLst>
      <p:ext uri="{BB962C8B-B14F-4D97-AF65-F5344CB8AC3E}">
        <p14:creationId xmlns:p14="http://schemas.microsoft.com/office/powerpoint/2010/main" val="230233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935302"/>
            <a:ext cx="6858000" cy="1989667"/>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3001698"/>
            <a:ext cx="6858000" cy="137980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C9ECD87-B191-6543-A690-1D496FDAF9F0}" type="datetime1">
              <a:rPr lang="en-US" smtClean="0"/>
              <a:t>11/2/16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DBE90F-52F4-364B-BEB9-96A32125B09F}" type="slidenum">
              <a:rPr lang="en-US" smtClean="0"/>
              <a:t>‹#›</a:t>
            </a:fld>
            <a:endParaRPr lang="en-US"/>
          </a:p>
        </p:txBody>
      </p:sp>
    </p:spTree>
    <p:extLst>
      <p:ext uri="{BB962C8B-B14F-4D97-AF65-F5344CB8AC3E}">
        <p14:creationId xmlns:p14="http://schemas.microsoft.com/office/powerpoint/2010/main" val="727703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15E7B96-6AE9-C24B-BD4F-48AD059443E9}" type="datetime1">
              <a:rPr lang="en-US" smtClean="0"/>
              <a:t>11/2/16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DBE90F-52F4-364B-BEB9-96A32125B09F}" type="slidenum">
              <a:rPr lang="en-US" smtClean="0"/>
              <a:t>‹#›</a:t>
            </a:fld>
            <a:endParaRPr lang="en-US"/>
          </a:p>
        </p:txBody>
      </p:sp>
    </p:spTree>
    <p:extLst>
      <p:ext uri="{BB962C8B-B14F-4D97-AF65-F5344CB8AC3E}">
        <p14:creationId xmlns:p14="http://schemas.microsoft.com/office/powerpoint/2010/main" val="554599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04271"/>
            <a:ext cx="1971675" cy="48431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E41861-2873-7348-8B75-ED9B0F27DE2B}" type="datetime1">
              <a:rPr lang="en-US" smtClean="0"/>
              <a:t>11/2/16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DBE90F-52F4-364B-BEB9-96A32125B09F}" type="slidenum">
              <a:rPr lang="en-US" smtClean="0"/>
              <a:t>‹#›</a:t>
            </a:fld>
            <a:endParaRPr lang="en-US"/>
          </a:p>
        </p:txBody>
      </p:sp>
    </p:spTree>
    <p:extLst>
      <p:ext uri="{BB962C8B-B14F-4D97-AF65-F5344CB8AC3E}">
        <p14:creationId xmlns:p14="http://schemas.microsoft.com/office/powerpoint/2010/main" val="1071121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9CA8607-818A-8C46-8D69-77B14C4F3EB9}" type="datetime1">
              <a:rPr lang="en-US" smtClean="0"/>
              <a:t>11/2/16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DBE90F-52F4-364B-BEB9-96A32125B09F}" type="slidenum">
              <a:rPr lang="en-US" smtClean="0"/>
              <a:t>‹#›</a:t>
            </a:fld>
            <a:endParaRPr lang="en-US"/>
          </a:p>
        </p:txBody>
      </p:sp>
    </p:spTree>
    <p:extLst>
      <p:ext uri="{BB962C8B-B14F-4D97-AF65-F5344CB8AC3E}">
        <p14:creationId xmlns:p14="http://schemas.microsoft.com/office/powerpoint/2010/main" val="601153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24782"/>
            <a:ext cx="7886700" cy="2377281"/>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3824553"/>
            <a:ext cx="7886700" cy="1250156"/>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920597-1522-8545-8C6A-1C08EE44B949}" type="datetime1">
              <a:rPr lang="en-US" smtClean="0"/>
              <a:t>11/2/16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DBE90F-52F4-364B-BEB9-96A32125B09F}" type="slidenum">
              <a:rPr lang="en-US" smtClean="0"/>
              <a:t>‹#›</a:t>
            </a:fld>
            <a:endParaRPr lang="en-US"/>
          </a:p>
        </p:txBody>
      </p:sp>
    </p:spTree>
    <p:extLst>
      <p:ext uri="{BB962C8B-B14F-4D97-AF65-F5344CB8AC3E}">
        <p14:creationId xmlns:p14="http://schemas.microsoft.com/office/powerpoint/2010/main" val="1820151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521354"/>
            <a:ext cx="3886200" cy="36261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521354"/>
            <a:ext cx="3886200" cy="36261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6A5688F-A963-7E4D-AB01-94A3EEB459DE}" type="datetime1">
              <a:rPr lang="en-US" smtClean="0"/>
              <a:t>11/2/16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DBE90F-52F4-364B-BEB9-96A32125B09F}" type="slidenum">
              <a:rPr lang="en-US" smtClean="0"/>
              <a:t>‹#›</a:t>
            </a:fld>
            <a:endParaRPr lang="en-US"/>
          </a:p>
        </p:txBody>
      </p:sp>
    </p:spTree>
    <p:extLst>
      <p:ext uri="{BB962C8B-B14F-4D97-AF65-F5344CB8AC3E}">
        <p14:creationId xmlns:p14="http://schemas.microsoft.com/office/powerpoint/2010/main" val="388314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04271"/>
            <a:ext cx="7886700" cy="110463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087563"/>
            <a:ext cx="3868340" cy="307049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087563"/>
            <a:ext cx="3887391" cy="307049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472CC6E-EE97-6847-AE67-2B690165ECA8}" type="datetime1">
              <a:rPr lang="en-US" smtClean="0"/>
              <a:t>11/2/16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DBE90F-52F4-364B-BEB9-96A32125B09F}" type="slidenum">
              <a:rPr lang="en-US" smtClean="0"/>
              <a:t>‹#›</a:t>
            </a:fld>
            <a:endParaRPr lang="en-US"/>
          </a:p>
        </p:txBody>
      </p:sp>
    </p:spTree>
    <p:extLst>
      <p:ext uri="{BB962C8B-B14F-4D97-AF65-F5344CB8AC3E}">
        <p14:creationId xmlns:p14="http://schemas.microsoft.com/office/powerpoint/2010/main" val="192880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90168A5-4157-2549-BD00-30DD0180DEF7}" type="datetime1">
              <a:rPr lang="en-US" smtClean="0"/>
              <a:t>11/2/16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DBE90F-52F4-364B-BEB9-96A32125B09F}" type="slidenum">
              <a:rPr lang="en-US" smtClean="0"/>
              <a:t>‹#›</a:t>
            </a:fld>
            <a:endParaRPr lang="en-US"/>
          </a:p>
        </p:txBody>
      </p:sp>
    </p:spTree>
    <p:extLst>
      <p:ext uri="{BB962C8B-B14F-4D97-AF65-F5344CB8AC3E}">
        <p14:creationId xmlns:p14="http://schemas.microsoft.com/office/powerpoint/2010/main" val="1190059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010B91-A9B0-224A-BCE9-1F05AABAAC6D}" type="datetime1">
              <a:rPr lang="en-US" smtClean="0"/>
              <a:t>11/2/16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DBE90F-52F4-364B-BEB9-96A32125B09F}" type="slidenum">
              <a:rPr lang="en-US" smtClean="0"/>
              <a:t>‹#›</a:t>
            </a:fld>
            <a:endParaRPr lang="en-US"/>
          </a:p>
        </p:txBody>
      </p:sp>
    </p:spTree>
    <p:extLst>
      <p:ext uri="{BB962C8B-B14F-4D97-AF65-F5344CB8AC3E}">
        <p14:creationId xmlns:p14="http://schemas.microsoft.com/office/powerpoint/2010/main" val="1814980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537B86-F631-F54A-861F-2130A7524D8F}" type="datetime1">
              <a:rPr lang="en-US" smtClean="0"/>
              <a:t>11/2/16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DBE90F-52F4-364B-BEB9-96A32125B09F}" type="slidenum">
              <a:rPr lang="en-US" smtClean="0"/>
              <a:t>‹#›</a:t>
            </a:fld>
            <a:endParaRPr lang="en-US"/>
          </a:p>
        </p:txBody>
      </p:sp>
    </p:spTree>
    <p:extLst>
      <p:ext uri="{BB962C8B-B14F-4D97-AF65-F5344CB8AC3E}">
        <p14:creationId xmlns:p14="http://schemas.microsoft.com/office/powerpoint/2010/main" val="1512129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822855"/>
            <a:ext cx="4629150" cy="4061354"/>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9A44F2-A003-4444-B4FB-4D3A629B27AF}" type="datetime1">
              <a:rPr lang="en-US" smtClean="0"/>
              <a:t>11/2/16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DBE90F-52F4-364B-BEB9-96A32125B09F}" type="slidenum">
              <a:rPr lang="en-US" smtClean="0"/>
              <a:t>‹#›</a:t>
            </a:fld>
            <a:endParaRPr lang="en-US"/>
          </a:p>
        </p:txBody>
      </p:sp>
    </p:spTree>
    <p:extLst>
      <p:ext uri="{BB962C8B-B14F-4D97-AF65-F5344CB8AC3E}">
        <p14:creationId xmlns:p14="http://schemas.microsoft.com/office/powerpoint/2010/main" val="104112877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04271"/>
            <a:ext cx="7886700" cy="110463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521354"/>
            <a:ext cx="7886700" cy="36261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5296959"/>
            <a:ext cx="2057400" cy="304271"/>
          </a:xfrm>
          <a:prstGeom prst="rect">
            <a:avLst/>
          </a:prstGeom>
        </p:spPr>
        <p:txBody>
          <a:bodyPr vert="horz" lIns="91440" tIns="45720" rIns="91440" bIns="45720" rtlCol="0" anchor="ctr"/>
          <a:lstStyle>
            <a:lvl1pPr algn="l">
              <a:defRPr sz="900">
                <a:solidFill>
                  <a:schemeClr val="tx1">
                    <a:tint val="75000"/>
                  </a:schemeClr>
                </a:solidFill>
              </a:defRPr>
            </a:lvl1pPr>
          </a:lstStyle>
          <a:p>
            <a:fld id="{27F7FFEE-A1F2-224A-A7F8-54A2F6E837B8}" type="datetime1">
              <a:rPr lang="en-US" smtClean="0"/>
              <a:t>11/2/16</a:t>
            </a:fld>
            <a:endParaRPr lang="en-US"/>
          </a:p>
        </p:txBody>
      </p:sp>
      <p:sp>
        <p:nvSpPr>
          <p:cNvPr id="5" name="Footer Placeholder 4"/>
          <p:cNvSpPr>
            <a:spLocks noGrp="1"/>
          </p:cNvSpPr>
          <p:nvPr>
            <p:ph type="ftr" sz="quarter" idx="3"/>
          </p:nvPr>
        </p:nvSpPr>
        <p:spPr>
          <a:xfrm>
            <a:off x="3028950" y="5296959"/>
            <a:ext cx="3086100" cy="30427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5296959"/>
            <a:ext cx="2057400" cy="304271"/>
          </a:xfrm>
          <a:prstGeom prst="rect">
            <a:avLst/>
          </a:prstGeom>
        </p:spPr>
        <p:txBody>
          <a:bodyPr vert="horz" lIns="91440" tIns="45720" rIns="91440" bIns="45720" rtlCol="0" anchor="ctr"/>
          <a:lstStyle>
            <a:lvl1pPr algn="r">
              <a:defRPr sz="900">
                <a:solidFill>
                  <a:schemeClr val="tx1">
                    <a:tint val="75000"/>
                  </a:schemeClr>
                </a:solidFill>
              </a:defRPr>
            </a:lvl1pPr>
          </a:lstStyle>
          <a:p>
            <a:fld id="{91DBE90F-52F4-364B-BEB9-96A32125B09F}" type="slidenum">
              <a:rPr lang="en-US" smtClean="0"/>
              <a:t>‹#›</a:t>
            </a:fld>
            <a:endParaRPr lang="en-US"/>
          </a:p>
        </p:txBody>
      </p:sp>
    </p:spTree>
    <p:extLst>
      <p:ext uri="{BB962C8B-B14F-4D97-AF65-F5344CB8AC3E}">
        <p14:creationId xmlns:p14="http://schemas.microsoft.com/office/powerpoint/2010/main" val="69845143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tiff"/><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chart" Target="../charts/chart9.xml"/><Relationship Id="rId4" Type="http://schemas.openxmlformats.org/officeDocument/2006/relationships/chart" Target="../charts/chart10.xml"/><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4" Type="http://schemas.openxmlformats.org/officeDocument/2006/relationships/chart" Target="../charts/chart12.xm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7.gif"/><Relationship Id="rId4" Type="http://schemas.openxmlformats.org/officeDocument/2006/relationships/chart" Target="../charts/chart13.xml"/><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chart" Target="../charts/char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chart" Target="../charts/char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11.emf"/><Relationship Id="rId4" Type="http://schemas.openxmlformats.org/officeDocument/2006/relationships/image" Target="../media/image12.emf"/><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3.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4.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chart" Target="../charts/chart2.xm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chart" Target="../charts/chart4.xm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4" Type="http://schemas.openxmlformats.org/officeDocument/2006/relationships/chart" Target="../charts/chart6.xm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chart" Target="../charts/char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903110" y="1945691"/>
            <a:ext cx="552026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chemeClr val="tx1"/>
                </a:solidFill>
                <a:effectLst/>
                <a:latin typeface="Arial" charset="0"/>
              </a:rPr>
              <a:t>Монгол Улсын 2017 оны нэгдсэн төсвийн Тогтвортой байдал, Өрийн удирдлагын тойм дүгнэлт</a:t>
            </a:r>
            <a:endParaRPr kumimoji="0" lang="en-US" altLang="en-US" sz="1800" b="0" i="0" u="none" strike="noStrike" cap="none" normalizeH="0" baseline="0">
              <a:ln>
                <a:noFill/>
              </a:ln>
              <a:solidFill>
                <a:schemeClr val="tx1"/>
              </a:solidFill>
              <a:effectLst/>
              <a:latin typeface="Arial" charset="0"/>
            </a:endParaRPr>
          </a:p>
        </p:txBody>
      </p:sp>
      <p:sp>
        <p:nvSpPr>
          <p:cNvPr id="8" name="Rectangle 7"/>
          <p:cNvSpPr/>
          <p:nvPr/>
        </p:nvSpPr>
        <p:spPr>
          <a:xfrm>
            <a:off x="0" y="801511"/>
            <a:ext cx="9144000" cy="491348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endParaRPr kumimoji="0" lang="en-US" altLang="en-US" sz="2400" b="1" i="0" u="none" strike="noStrike" cap="none" normalizeH="0" baseline="0" dirty="0" smtClean="0">
              <a:ln>
                <a:noFill/>
              </a:ln>
              <a:solidFill>
                <a:schemeClr val="tx1"/>
              </a:solidFill>
              <a:effectLst/>
              <a:latin typeface="Arial" charset="0"/>
            </a:endParaRPr>
          </a:p>
          <a:p>
            <a:pPr lvl="0" algn="ctr"/>
            <a:endParaRPr lang="en-US" altLang="en-US" sz="2400" b="1" dirty="0">
              <a:solidFill>
                <a:schemeClr val="tx1"/>
              </a:solidFill>
              <a:latin typeface="Arial" charset="0"/>
            </a:endParaRPr>
          </a:p>
          <a:p>
            <a:pPr lvl="0" algn="ctr">
              <a:lnSpc>
                <a:spcPct val="125000"/>
              </a:lnSpc>
            </a:pPr>
            <a:r>
              <a:rPr kumimoji="0" lang="en-US" altLang="en-US" sz="2270" b="1" i="0" u="none" strike="noStrike" cap="none" normalizeH="0" baseline="0" dirty="0" smtClean="0">
                <a:ln>
                  <a:noFill/>
                </a:ln>
                <a:solidFill>
                  <a:schemeClr val="bg1"/>
                </a:solidFill>
                <a:effectLst/>
                <a:latin typeface="Arial" charset="0"/>
              </a:rPr>
              <a:t>МОНГОЛ УЛСЫН 2017 ОНЫ НЭГДСЭН ТӨСВИЙН </a:t>
            </a:r>
          </a:p>
          <a:p>
            <a:pPr lvl="0" algn="ctr">
              <a:lnSpc>
                <a:spcPct val="125000"/>
              </a:lnSpc>
            </a:pPr>
            <a:r>
              <a:rPr kumimoji="0" lang="en-US" altLang="en-US" sz="2400" b="1" i="0" u="none" strike="noStrike" cap="none" normalizeH="0" baseline="0" dirty="0" smtClean="0">
                <a:ln>
                  <a:noFill/>
                </a:ln>
                <a:solidFill>
                  <a:schemeClr val="bg1"/>
                </a:solidFill>
                <a:effectLst/>
                <a:latin typeface="Arial" charset="0"/>
              </a:rPr>
              <a:t>ТОГТВОРТОЙ БАЙДАЛ, ӨРИЙН УДИРДЛАГЫН</a:t>
            </a:r>
            <a:endParaRPr lang="en-US" altLang="en-US" sz="2400" b="1" dirty="0" smtClean="0">
              <a:solidFill>
                <a:schemeClr val="bg1"/>
              </a:solidFill>
              <a:latin typeface="Arial" charset="0"/>
            </a:endParaRPr>
          </a:p>
          <a:p>
            <a:pPr lvl="0" algn="ctr">
              <a:lnSpc>
                <a:spcPct val="125000"/>
              </a:lnSpc>
            </a:pPr>
            <a:r>
              <a:rPr kumimoji="0" lang="en-US" altLang="en-US" sz="2400" b="1" i="0" u="none" strike="noStrike" cap="none" normalizeH="0" baseline="0" dirty="0" smtClean="0">
                <a:ln>
                  <a:noFill/>
                </a:ln>
                <a:solidFill>
                  <a:schemeClr val="bg1"/>
                </a:solidFill>
                <a:effectLst/>
                <a:latin typeface="Arial" charset="0"/>
              </a:rPr>
              <a:t>ТОЙМ ДҮГНЭЛТ</a:t>
            </a:r>
          </a:p>
          <a:p>
            <a:pPr algn="ctr"/>
            <a:endParaRPr lang="en-US" sz="1200" b="1" dirty="0" smtClean="0">
              <a:solidFill>
                <a:schemeClr val="bg1"/>
              </a:solidFill>
              <a:latin typeface="Arial" charset="0"/>
            </a:endParaRPr>
          </a:p>
          <a:p>
            <a:pPr algn="ctr"/>
            <a:r>
              <a:rPr lang="en-GB" sz="1200" dirty="0" err="1" smtClean="0"/>
              <a:t>Судлаачид</a:t>
            </a:r>
            <a:r>
              <a:rPr lang="en-GB" sz="1200" dirty="0" smtClean="0"/>
              <a:t>: </a:t>
            </a:r>
            <a:endParaRPr lang="en-US" sz="1200" dirty="0"/>
          </a:p>
          <a:p>
            <a:pPr algn="ctr"/>
            <a:r>
              <a:rPr lang="en-GB" sz="1200" dirty="0" err="1" smtClean="0"/>
              <a:t>А.Мөнхцог</a:t>
            </a:r>
            <a:r>
              <a:rPr lang="en-GB" sz="1200" dirty="0" smtClean="0"/>
              <a:t> </a:t>
            </a:r>
            <a:r>
              <a:rPr lang="en-GB" sz="1200" dirty="0"/>
              <a:t>(MS Econ)</a:t>
            </a:r>
            <a:endParaRPr lang="en-US" sz="1200" dirty="0"/>
          </a:p>
          <a:p>
            <a:pPr algn="ctr"/>
            <a:r>
              <a:rPr lang="en-GB" sz="1200" dirty="0" err="1"/>
              <a:t>Б.Энхбаяр</a:t>
            </a:r>
            <a:r>
              <a:rPr lang="en-GB" sz="1200" dirty="0"/>
              <a:t> (MBA)</a:t>
            </a:r>
            <a:endParaRPr lang="en-US" sz="1200" dirty="0"/>
          </a:p>
          <a:p>
            <a:pPr algn="ctr"/>
            <a:r>
              <a:rPr lang="en-GB" sz="1200" dirty="0" err="1"/>
              <a:t>А.Батпүрэв</a:t>
            </a:r>
            <a:r>
              <a:rPr lang="en-GB" sz="1200" dirty="0"/>
              <a:t> (MS Econ)</a:t>
            </a:r>
            <a:endParaRPr lang="en-US" sz="1200" dirty="0"/>
          </a:p>
          <a:p>
            <a:pPr algn="ctr"/>
            <a:r>
              <a:rPr lang="en-GB" sz="1200" dirty="0"/>
              <a:t> </a:t>
            </a:r>
            <a:endParaRPr lang="en-US" sz="1200" dirty="0"/>
          </a:p>
          <a:p>
            <a:pPr algn="ctr"/>
            <a:r>
              <a:rPr lang="en-GB" sz="1200" dirty="0" err="1" smtClean="0"/>
              <a:t>Редактор</a:t>
            </a:r>
            <a:r>
              <a:rPr lang="en-GB" sz="1200" dirty="0" smtClean="0"/>
              <a:t>:</a:t>
            </a:r>
            <a:endParaRPr lang="en-US" sz="1200" dirty="0"/>
          </a:p>
          <a:p>
            <a:pPr algn="ctr"/>
            <a:r>
              <a:rPr lang="en-GB" sz="1200" dirty="0" err="1"/>
              <a:t>Д.Оюунбадам</a:t>
            </a:r>
            <a:r>
              <a:rPr lang="en-GB" sz="1200" dirty="0"/>
              <a:t> (PhD)</a:t>
            </a:r>
            <a:endParaRPr lang="en-US" sz="1200" dirty="0"/>
          </a:p>
          <a:p>
            <a:pPr lvl="0" algn="ctr">
              <a:lnSpc>
                <a:spcPct val="125000"/>
              </a:lnSpc>
            </a:pPr>
            <a:endParaRPr kumimoji="0" lang="en-US" altLang="en-US" sz="2400" b="1" i="0" u="none" strike="noStrike" cap="none" normalizeH="0" baseline="0" dirty="0" smtClean="0">
              <a:ln>
                <a:noFill/>
              </a:ln>
              <a:solidFill>
                <a:schemeClr val="bg1"/>
              </a:solidFill>
              <a:effectLst/>
              <a:latin typeface="Arial" charset="0"/>
            </a:endParaRPr>
          </a:p>
        </p:txBody>
      </p:sp>
      <p:pic>
        <p:nvPicPr>
          <p:cNvPr id="5" name="Picture 4"/>
          <p:cNvPicPr>
            <a:picLocks noChangeAspect="1"/>
          </p:cNvPicPr>
          <p:nvPr/>
        </p:nvPicPr>
        <p:blipFill rotWithShape="1">
          <a:blip r:embed="rId2"/>
          <a:srcRect b="6435"/>
          <a:stretch/>
        </p:blipFill>
        <p:spPr>
          <a:xfrm>
            <a:off x="3828344" y="231422"/>
            <a:ext cx="1140178" cy="1066800"/>
          </a:xfrm>
          <a:prstGeom prst="rect">
            <a:avLst/>
          </a:prstGeom>
          <a:effectLst>
            <a:outerShdw blurRad="50800" dist="76200" dir="2700000" algn="tl" rotWithShape="0">
              <a:prstClr val="black">
                <a:alpha val="17000"/>
              </a:prstClr>
            </a:outerShdw>
          </a:effectLst>
        </p:spPr>
      </p:pic>
      <p:sp>
        <p:nvSpPr>
          <p:cNvPr id="10" name="Rectangle 9"/>
          <p:cNvSpPr/>
          <p:nvPr/>
        </p:nvSpPr>
        <p:spPr>
          <a:xfrm>
            <a:off x="163689" y="4786489"/>
            <a:ext cx="3053644" cy="769441"/>
          </a:xfrm>
          <a:prstGeom prst="rect">
            <a:avLst/>
          </a:prstGeom>
        </p:spPr>
        <p:txBody>
          <a:bodyPr wrap="square">
            <a:spAutoFit/>
          </a:bodyPr>
          <a:lstStyle/>
          <a:p>
            <a:pPr>
              <a:spcAft>
                <a:spcPts val="0"/>
              </a:spcAft>
            </a:pPr>
            <a:r>
              <a:rPr lang="en-GB" sz="1100" dirty="0" smtClean="0">
                <a:solidFill>
                  <a:schemeClr val="bg1"/>
                </a:solidFill>
                <a:effectLst/>
                <a:latin typeface="Calibri" charset="0"/>
                <a:ea typeface="Calibri" charset="0"/>
                <a:cs typeface="Calibri" charset="0"/>
              </a:rPr>
              <a:t>2016 </a:t>
            </a:r>
            <a:r>
              <a:rPr lang="en-GB" sz="1100" dirty="0" err="1" smtClean="0">
                <a:solidFill>
                  <a:schemeClr val="bg1"/>
                </a:solidFill>
                <a:effectLst/>
                <a:latin typeface="Calibri" charset="0"/>
                <a:ea typeface="Calibri" charset="0"/>
                <a:cs typeface="Calibri" charset="0"/>
              </a:rPr>
              <a:t>оны</a:t>
            </a:r>
            <a:r>
              <a:rPr lang="en-GB" sz="1100" dirty="0" smtClean="0">
                <a:solidFill>
                  <a:schemeClr val="bg1"/>
                </a:solidFill>
                <a:effectLst/>
                <a:latin typeface="Calibri" charset="0"/>
                <a:ea typeface="Calibri" charset="0"/>
                <a:cs typeface="Calibri" charset="0"/>
              </a:rPr>
              <a:t> 10 </a:t>
            </a:r>
            <a:r>
              <a:rPr lang="en-GB" sz="1100" dirty="0" err="1" smtClean="0">
                <a:solidFill>
                  <a:schemeClr val="bg1"/>
                </a:solidFill>
                <a:effectLst/>
                <a:latin typeface="Calibri" charset="0"/>
                <a:ea typeface="Calibri" charset="0"/>
                <a:cs typeface="Calibri" charset="0"/>
              </a:rPr>
              <a:t>дугаар</a:t>
            </a:r>
            <a:r>
              <a:rPr lang="en-GB" sz="1100" dirty="0" smtClean="0">
                <a:solidFill>
                  <a:schemeClr val="bg1"/>
                </a:solidFill>
                <a:effectLst/>
                <a:latin typeface="Calibri" charset="0"/>
                <a:ea typeface="Calibri" charset="0"/>
                <a:cs typeface="Calibri" charset="0"/>
              </a:rPr>
              <a:t> </a:t>
            </a:r>
            <a:r>
              <a:rPr lang="en-GB" sz="1100" dirty="0" err="1" smtClean="0">
                <a:solidFill>
                  <a:schemeClr val="bg1"/>
                </a:solidFill>
                <a:effectLst/>
                <a:latin typeface="Calibri" charset="0"/>
                <a:ea typeface="Calibri" charset="0"/>
                <a:cs typeface="Calibri" charset="0"/>
              </a:rPr>
              <a:t>сар</a:t>
            </a:r>
            <a:r>
              <a:rPr lang="en-GB" sz="1100" dirty="0" smtClean="0">
                <a:solidFill>
                  <a:schemeClr val="bg1"/>
                </a:solidFill>
                <a:effectLst/>
                <a:latin typeface="Calibri" charset="0"/>
                <a:ea typeface="Calibri" charset="0"/>
                <a:cs typeface="Calibri" charset="0"/>
              </a:rPr>
              <a:t> </a:t>
            </a:r>
            <a:endParaRPr lang="en-US" sz="1100" dirty="0" smtClean="0">
              <a:solidFill>
                <a:schemeClr val="bg1"/>
              </a:solidFill>
              <a:effectLst/>
              <a:latin typeface="Calibri" charset="0"/>
              <a:ea typeface="Calibri" charset="0"/>
              <a:cs typeface="Calibri" charset="0"/>
            </a:endParaRPr>
          </a:p>
          <a:p>
            <a:pPr>
              <a:spcAft>
                <a:spcPts val="0"/>
              </a:spcAft>
            </a:pPr>
            <a:r>
              <a:rPr lang="en-GB" sz="1100" dirty="0" smtClean="0">
                <a:solidFill>
                  <a:schemeClr val="bg1"/>
                </a:solidFill>
                <a:effectLst/>
                <a:latin typeface="Calibri" charset="0"/>
                <a:ea typeface="Calibri" charset="0"/>
                <a:cs typeface="Calibri" charset="0"/>
              </a:rPr>
              <a:t>“</a:t>
            </a:r>
            <a:r>
              <a:rPr lang="en-GB" sz="1100" dirty="0" err="1" smtClean="0">
                <a:solidFill>
                  <a:schemeClr val="bg1"/>
                </a:solidFill>
                <a:effectLst/>
                <a:latin typeface="Calibri" charset="0"/>
                <a:ea typeface="Calibri" charset="0"/>
                <a:cs typeface="Calibri" charset="0"/>
              </a:rPr>
              <a:t>Нээлттэй</a:t>
            </a:r>
            <a:r>
              <a:rPr lang="en-GB" sz="1100" dirty="0" smtClean="0">
                <a:solidFill>
                  <a:schemeClr val="bg1"/>
                </a:solidFill>
                <a:effectLst/>
                <a:latin typeface="Calibri" charset="0"/>
                <a:ea typeface="Calibri" charset="0"/>
                <a:cs typeface="Calibri" charset="0"/>
              </a:rPr>
              <a:t> </a:t>
            </a:r>
            <a:r>
              <a:rPr lang="en-GB" sz="1100" dirty="0" err="1" smtClean="0">
                <a:solidFill>
                  <a:schemeClr val="bg1"/>
                </a:solidFill>
                <a:effectLst/>
                <a:latin typeface="Calibri" charset="0"/>
                <a:ea typeface="Calibri" charset="0"/>
                <a:cs typeface="Calibri" charset="0"/>
              </a:rPr>
              <a:t>Нийгэм</a:t>
            </a:r>
            <a:r>
              <a:rPr lang="en-GB" sz="1100" dirty="0" smtClean="0">
                <a:solidFill>
                  <a:schemeClr val="bg1"/>
                </a:solidFill>
                <a:effectLst/>
                <a:latin typeface="Calibri" charset="0"/>
                <a:ea typeface="Calibri" charset="0"/>
                <a:cs typeface="Calibri" charset="0"/>
              </a:rPr>
              <a:t> </a:t>
            </a:r>
            <a:r>
              <a:rPr lang="en-GB" sz="1100" dirty="0" err="1" smtClean="0">
                <a:solidFill>
                  <a:schemeClr val="bg1"/>
                </a:solidFill>
                <a:effectLst/>
                <a:latin typeface="Calibri" charset="0"/>
                <a:ea typeface="Calibri" charset="0"/>
                <a:cs typeface="Calibri" charset="0"/>
              </a:rPr>
              <a:t>Форум</a:t>
            </a:r>
            <a:r>
              <a:rPr lang="en-GB" sz="1100" dirty="0" smtClean="0">
                <a:solidFill>
                  <a:schemeClr val="bg1"/>
                </a:solidFill>
                <a:effectLst/>
                <a:latin typeface="Calibri" charset="0"/>
                <a:ea typeface="Calibri" charset="0"/>
                <a:cs typeface="Calibri" charset="0"/>
              </a:rPr>
              <a:t>”-</a:t>
            </a:r>
            <a:r>
              <a:rPr lang="en-GB" sz="1100" dirty="0" err="1" smtClean="0">
                <a:solidFill>
                  <a:schemeClr val="bg1"/>
                </a:solidFill>
                <a:effectLst/>
                <a:latin typeface="Calibri" charset="0"/>
                <a:ea typeface="Calibri" charset="0"/>
                <a:cs typeface="Calibri" charset="0"/>
              </a:rPr>
              <a:t>ын</a:t>
            </a:r>
            <a:r>
              <a:rPr lang="en-GB" sz="1100" dirty="0" smtClean="0">
                <a:solidFill>
                  <a:schemeClr val="bg1"/>
                </a:solidFill>
                <a:effectLst/>
                <a:latin typeface="Calibri" charset="0"/>
                <a:ea typeface="Calibri" charset="0"/>
                <a:cs typeface="Calibri" charset="0"/>
              </a:rPr>
              <a:t> </a:t>
            </a:r>
            <a:r>
              <a:rPr lang="en-GB" sz="1100" dirty="0" err="1" smtClean="0">
                <a:solidFill>
                  <a:schemeClr val="bg1"/>
                </a:solidFill>
                <a:effectLst/>
                <a:latin typeface="Calibri" charset="0"/>
                <a:ea typeface="Calibri" charset="0"/>
                <a:cs typeface="Calibri" charset="0"/>
              </a:rPr>
              <a:t>захиалгаар</a:t>
            </a:r>
            <a:r>
              <a:rPr lang="en-GB" sz="1100" dirty="0" smtClean="0">
                <a:solidFill>
                  <a:schemeClr val="bg1"/>
                </a:solidFill>
                <a:effectLst/>
                <a:latin typeface="Calibri" charset="0"/>
                <a:ea typeface="Calibri" charset="0"/>
                <a:cs typeface="Calibri" charset="0"/>
              </a:rPr>
              <a:t> </a:t>
            </a:r>
            <a:endParaRPr lang="en-US" sz="1100" dirty="0" smtClean="0">
              <a:solidFill>
                <a:schemeClr val="bg1"/>
              </a:solidFill>
              <a:effectLst/>
              <a:latin typeface="Calibri" charset="0"/>
              <a:ea typeface="Calibri" charset="0"/>
              <a:cs typeface="Calibri" charset="0"/>
            </a:endParaRPr>
          </a:p>
          <a:p>
            <a:pPr>
              <a:spcAft>
                <a:spcPts val="0"/>
              </a:spcAft>
            </a:pPr>
            <a:r>
              <a:rPr lang="en-GB" sz="1100" b="1" dirty="0" err="1" smtClean="0">
                <a:solidFill>
                  <a:schemeClr val="bg1"/>
                </a:solidFill>
                <a:effectLst/>
                <a:latin typeface="Calibri" charset="0"/>
                <a:ea typeface="Calibri" charset="0"/>
                <a:cs typeface="Calibri" charset="0"/>
              </a:rPr>
              <a:t>Монголын</a:t>
            </a:r>
            <a:r>
              <a:rPr lang="en-GB" sz="1100" b="1" dirty="0" smtClean="0">
                <a:solidFill>
                  <a:schemeClr val="bg1"/>
                </a:solidFill>
                <a:effectLst/>
                <a:latin typeface="Calibri" charset="0"/>
                <a:ea typeface="Calibri" charset="0"/>
                <a:cs typeface="Calibri" charset="0"/>
              </a:rPr>
              <a:t> </a:t>
            </a:r>
            <a:r>
              <a:rPr lang="en-GB" sz="1100" b="1" dirty="0" err="1" smtClean="0">
                <a:solidFill>
                  <a:schemeClr val="bg1"/>
                </a:solidFill>
                <a:effectLst/>
                <a:latin typeface="Calibri" charset="0"/>
                <a:ea typeface="Calibri" charset="0"/>
                <a:cs typeface="Calibri" charset="0"/>
              </a:rPr>
              <a:t>Хөрөнгийн</a:t>
            </a:r>
            <a:r>
              <a:rPr lang="en-GB" sz="1100" b="1" dirty="0" smtClean="0">
                <a:solidFill>
                  <a:schemeClr val="bg1"/>
                </a:solidFill>
                <a:effectLst/>
                <a:latin typeface="Calibri" charset="0"/>
                <a:ea typeface="Calibri" charset="0"/>
                <a:cs typeface="Calibri" charset="0"/>
              </a:rPr>
              <a:t> </a:t>
            </a:r>
            <a:r>
              <a:rPr lang="en-GB" sz="1100" b="1" dirty="0" err="1" smtClean="0">
                <a:solidFill>
                  <a:schemeClr val="bg1"/>
                </a:solidFill>
                <a:effectLst/>
                <a:latin typeface="Calibri" charset="0"/>
                <a:ea typeface="Calibri" charset="0"/>
                <a:cs typeface="Calibri" charset="0"/>
              </a:rPr>
              <a:t>Зах</a:t>
            </a:r>
            <a:r>
              <a:rPr lang="en-GB" sz="1100" b="1" dirty="0" smtClean="0">
                <a:solidFill>
                  <a:schemeClr val="bg1"/>
                </a:solidFill>
                <a:effectLst/>
                <a:latin typeface="Calibri" charset="0"/>
                <a:ea typeface="Calibri" charset="0"/>
                <a:cs typeface="Calibri" charset="0"/>
              </a:rPr>
              <a:t> </a:t>
            </a:r>
            <a:r>
              <a:rPr lang="en-GB" sz="1100" b="1" dirty="0" err="1" smtClean="0">
                <a:solidFill>
                  <a:schemeClr val="bg1"/>
                </a:solidFill>
                <a:latin typeface="Calibri" charset="0"/>
                <a:ea typeface="Calibri" charset="0"/>
                <a:cs typeface="Calibri" charset="0"/>
              </a:rPr>
              <a:t>З</a:t>
            </a:r>
            <a:r>
              <a:rPr lang="en-GB" sz="1100" b="1" dirty="0" err="1" smtClean="0">
                <a:solidFill>
                  <a:schemeClr val="bg1"/>
                </a:solidFill>
                <a:effectLst/>
                <a:latin typeface="Calibri" charset="0"/>
                <a:ea typeface="Calibri" charset="0"/>
                <a:cs typeface="Calibri" charset="0"/>
              </a:rPr>
              <a:t>ээлийн</a:t>
            </a:r>
            <a:r>
              <a:rPr lang="en-GB" sz="1100" b="1" dirty="0" smtClean="0">
                <a:solidFill>
                  <a:schemeClr val="bg1"/>
                </a:solidFill>
                <a:effectLst/>
                <a:latin typeface="Calibri" charset="0"/>
                <a:ea typeface="Calibri" charset="0"/>
                <a:cs typeface="Calibri" charset="0"/>
              </a:rPr>
              <a:t> </a:t>
            </a:r>
            <a:r>
              <a:rPr lang="en-GB" sz="1100" b="1" dirty="0" err="1" smtClean="0">
                <a:solidFill>
                  <a:schemeClr val="bg1"/>
                </a:solidFill>
                <a:effectLst/>
                <a:latin typeface="Calibri" charset="0"/>
                <a:ea typeface="Calibri" charset="0"/>
                <a:cs typeface="Calibri" charset="0"/>
              </a:rPr>
              <a:t>Зөвлөл</a:t>
            </a:r>
            <a:r>
              <a:rPr lang="en-GB" sz="1100" b="1" dirty="0" smtClean="0">
                <a:solidFill>
                  <a:schemeClr val="bg1"/>
                </a:solidFill>
                <a:effectLst/>
                <a:latin typeface="Calibri" charset="0"/>
                <a:ea typeface="Calibri" charset="0"/>
                <a:cs typeface="Calibri" charset="0"/>
              </a:rPr>
              <a:t> </a:t>
            </a:r>
            <a:r>
              <a:rPr lang="en-GB" sz="1100" dirty="0" err="1" smtClean="0">
                <a:solidFill>
                  <a:schemeClr val="bg1"/>
                </a:solidFill>
                <a:effectLst/>
                <a:latin typeface="Calibri" charset="0"/>
                <a:ea typeface="Calibri" charset="0"/>
                <a:cs typeface="Calibri" charset="0"/>
              </a:rPr>
              <a:t>боловсруулав</a:t>
            </a:r>
            <a:r>
              <a:rPr lang="en-GB" sz="1100" dirty="0" smtClean="0">
                <a:solidFill>
                  <a:schemeClr val="bg1"/>
                </a:solidFill>
                <a:effectLst/>
                <a:latin typeface="Calibri" charset="0"/>
                <a:ea typeface="Calibri" charset="0"/>
                <a:cs typeface="Calibri" charset="0"/>
              </a:rPr>
              <a:t>. </a:t>
            </a:r>
            <a:endParaRPr lang="en-US" sz="1100" dirty="0">
              <a:solidFill>
                <a:schemeClr val="bg1"/>
              </a:solidFill>
              <a:effectLst/>
              <a:latin typeface="Calibri" charset="0"/>
              <a:ea typeface="Calibri" charset="0"/>
              <a:cs typeface="Calibri" charset="0"/>
            </a:endParaRPr>
          </a:p>
        </p:txBody>
      </p:sp>
      <p:sp>
        <p:nvSpPr>
          <p:cNvPr id="12" name="Rectangle 11"/>
          <p:cNvSpPr/>
          <p:nvPr/>
        </p:nvSpPr>
        <p:spPr>
          <a:xfrm>
            <a:off x="6096000" y="4013201"/>
            <a:ext cx="3048000" cy="1701798"/>
          </a:xfrm>
          <a:prstGeom prst="rect">
            <a:avLst/>
          </a:prstGeom>
          <a:solidFill>
            <a:schemeClr val="bg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2400" b="1" i="0" u="none" strike="noStrike" cap="none" normalizeH="0" baseline="0" dirty="0" smtClean="0">
              <a:ln>
                <a:noFill/>
              </a:ln>
              <a:solidFill>
                <a:schemeClr val="bg1"/>
              </a:solidFill>
              <a:effectLst/>
              <a:latin typeface="Arial" charset="0"/>
            </a:endParaRPr>
          </a:p>
        </p:txBody>
      </p:sp>
      <p:sp>
        <p:nvSpPr>
          <p:cNvPr id="13" name="Rectangle 12"/>
          <p:cNvSpPr/>
          <p:nvPr/>
        </p:nvSpPr>
        <p:spPr>
          <a:xfrm>
            <a:off x="0" y="801511"/>
            <a:ext cx="3048000" cy="1701798"/>
          </a:xfrm>
          <a:prstGeom prst="rect">
            <a:avLst/>
          </a:prstGeom>
          <a:solidFill>
            <a:schemeClr val="bg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2400" b="1" i="0" u="none" strike="noStrike" cap="none" normalizeH="0" baseline="0" dirty="0" smtClean="0">
              <a:ln>
                <a:noFill/>
              </a:ln>
              <a:solidFill>
                <a:schemeClr val="bg1"/>
              </a:solidFill>
              <a:effectLst/>
              <a:latin typeface="Arial" charset="0"/>
            </a:endParaRPr>
          </a:p>
        </p:txBody>
      </p:sp>
      <p:sp>
        <p:nvSpPr>
          <p:cNvPr id="14" name="Rectangle 13"/>
          <p:cNvSpPr/>
          <p:nvPr/>
        </p:nvSpPr>
        <p:spPr>
          <a:xfrm>
            <a:off x="993422" y="1556457"/>
            <a:ext cx="3048000" cy="1701798"/>
          </a:xfrm>
          <a:prstGeom prst="rect">
            <a:avLst/>
          </a:prstGeom>
          <a:solidFill>
            <a:schemeClr val="bg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2400" b="1" i="0" u="none" strike="noStrike" cap="none" normalizeH="0" baseline="0" dirty="0" smtClean="0">
              <a:ln>
                <a:noFill/>
              </a:ln>
              <a:solidFill>
                <a:schemeClr val="bg1"/>
              </a:solidFill>
              <a:effectLst/>
              <a:latin typeface="Arial" charset="0"/>
            </a:endParaRPr>
          </a:p>
        </p:txBody>
      </p:sp>
      <p:sp>
        <p:nvSpPr>
          <p:cNvPr id="15" name="Rectangle 14"/>
          <p:cNvSpPr/>
          <p:nvPr/>
        </p:nvSpPr>
        <p:spPr>
          <a:xfrm>
            <a:off x="5802487" y="3854132"/>
            <a:ext cx="3094568" cy="1620839"/>
          </a:xfrm>
          <a:prstGeom prst="rect">
            <a:avLst/>
          </a:prstGeom>
          <a:solidFill>
            <a:schemeClr val="bg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2400" b="1" i="0" u="none" strike="noStrike" cap="none" normalizeH="0" baseline="0" dirty="0" smtClean="0">
              <a:ln>
                <a:noFill/>
              </a:ln>
              <a:solidFill>
                <a:schemeClr val="bg1"/>
              </a:solidFill>
              <a:effectLst/>
              <a:latin typeface="Arial"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7311" y="4753519"/>
            <a:ext cx="1059744" cy="721452"/>
          </a:xfrm>
          <a:prstGeom prst="rect">
            <a:avLst/>
          </a:prstGeom>
        </p:spPr>
      </p:pic>
    </p:spTree>
    <p:extLst>
      <p:ext uri="{BB962C8B-B14F-4D97-AF65-F5344CB8AC3E}">
        <p14:creationId xmlns:p14="http://schemas.microsoft.com/office/powerpoint/2010/main" val="8268007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rPr>
              <a:t>ӨРИЙН УДИРДЛАГА, ТОГТВОРТОЙ БАЙДАЛ </a:t>
            </a:r>
            <a:endParaRPr lang="en-US" sz="1600" b="1" dirty="0">
              <a:solidFill>
                <a:schemeClr val="tx1"/>
              </a:solidFill>
            </a:endParaRP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10</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24" name="TextBox 23"/>
          <p:cNvSpPr txBox="1"/>
          <p:nvPr/>
        </p:nvSpPr>
        <p:spPr>
          <a:xfrm>
            <a:off x="146670" y="630440"/>
            <a:ext cx="5166927" cy="276999"/>
          </a:xfrm>
          <a:prstGeom prst="rect">
            <a:avLst/>
          </a:prstGeom>
          <a:noFill/>
        </p:spPr>
        <p:txBody>
          <a:bodyPr wrap="none" rtlCol="0">
            <a:spAutoFit/>
          </a:bodyPr>
          <a:lstStyle/>
          <a:p>
            <a:r>
              <a:rPr lang="en-US" sz="1200" b="1" dirty="0" err="1" smtClean="0">
                <a:solidFill>
                  <a:schemeClr val="tx2">
                    <a:lumMod val="60000"/>
                    <a:lumOff val="40000"/>
                  </a:schemeClr>
                </a:solidFill>
              </a:rPr>
              <a:t>Дотоод</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гадаадын</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зах</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зээлд</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үүсгэсэн</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өр</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ба</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зээлийн</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үйлчилгээний</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төлбөр</a:t>
            </a:r>
            <a:endParaRPr lang="en-US" sz="1200" b="1" dirty="0">
              <a:solidFill>
                <a:schemeClr val="tx2">
                  <a:lumMod val="60000"/>
                  <a:lumOff val="40000"/>
                </a:schemeClr>
              </a:solidFill>
            </a:endParaRPr>
          </a:p>
        </p:txBody>
      </p:sp>
      <p:graphicFrame>
        <p:nvGraphicFramePr>
          <p:cNvPr id="12" name="Chart 11"/>
          <p:cNvGraphicFramePr/>
          <p:nvPr>
            <p:extLst>
              <p:ext uri="{D42A27DB-BD31-4B8C-83A1-F6EECF244321}">
                <p14:modId xmlns:p14="http://schemas.microsoft.com/office/powerpoint/2010/main" val="1122685011"/>
              </p:ext>
            </p:extLst>
          </p:nvPr>
        </p:nvGraphicFramePr>
        <p:xfrm>
          <a:off x="1301578" y="962145"/>
          <a:ext cx="5943600" cy="225107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1706220453"/>
              </p:ext>
            </p:extLst>
          </p:nvPr>
        </p:nvGraphicFramePr>
        <p:xfrm>
          <a:off x="1181602" y="3047047"/>
          <a:ext cx="6419850" cy="2460625"/>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p:cNvSpPr txBox="1"/>
          <p:nvPr/>
        </p:nvSpPr>
        <p:spPr>
          <a:xfrm>
            <a:off x="6069241" y="821460"/>
            <a:ext cx="1394934" cy="308418"/>
          </a:xfrm>
          <a:prstGeom prst="rect">
            <a:avLst/>
          </a:prstGeom>
          <a:noFill/>
        </p:spPr>
        <p:txBody>
          <a:bodyPr wrap="none" rtlCol="0">
            <a:spAutoFit/>
          </a:bodyPr>
          <a:lstStyle/>
          <a:p>
            <a:r>
              <a:rPr lang="en-US" sz="1400" i="1" dirty="0" err="1" smtClean="0"/>
              <a:t>Их</a:t>
            </a:r>
            <a:r>
              <a:rPr lang="en-US" sz="1400" i="1" dirty="0" smtClean="0"/>
              <a:t> </a:t>
            </a:r>
            <a:r>
              <a:rPr lang="en-US" sz="1400" i="1" dirty="0" err="1" smtClean="0"/>
              <a:t>наяд</a:t>
            </a:r>
            <a:r>
              <a:rPr lang="en-US" sz="1400" i="1" dirty="0" smtClean="0"/>
              <a:t> </a:t>
            </a:r>
            <a:r>
              <a:rPr lang="en-US" sz="1400" i="1" dirty="0" err="1" smtClean="0"/>
              <a:t>төгрөг</a:t>
            </a:r>
            <a:endParaRPr lang="en-US" sz="1400" i="1" dirty="0"/>
          </a:p>
        </p:txBody>
      </p:sp>
    </p:spTree>
    <p:extLst>
      <p:ext uri="{BB962C8B-B14F-4D97-AF65-F5344CB8AC3E}">
        <p14:creationId xmlns:p14="http://schemas.microsoft.com/office/powerpoint/2010/main" val="18683129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ТӨСВИЙН САНХҮҮГИЙН ТОГТВОРТОЙ БАЙДЛЫН ИНДИКАТОРУУД </a:t>
            </a: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11</a:t>
            </a:fld>
            <a:endParaRPr lang="en-US" sz="1600" b="1" dirty="0"/>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24" name="TextBox 23"/>
          <p:cNvSpPr txBox="1"/>
          <p:nvPr/>
        </p:nvSpPr>
        <p:spPr>
          <a:xfrm>
            <a:off x="146670" y="630440"/>
            <a:ext cx="2826543" cy="276999"/>
          </a:xfrm>
          <a:prstGeom prst="rect">
            <a:avLst/>
          </a:prstGeom>
          <a:noFill/>
        </p:spPr>
        <p:txBody>
          <a:bodyPr wrap="none" rtlCol="0">
            <a:spAutoFit/>
          </a:bodyPr>
          <a:lstStyle/>
          <a:p>
            <a:r>
              <a:rPr lang="en-US" sz="1200" b="1" dirty="0">
                <a:solidFill>
                  <a:schemeClr val="tx2">
                    <a:lumMod val="60000"/>
                    <a:lumOff val="40000"/>
                  </a:schemeClr>
                </a:solidFill>
              </a:rPr>
              <a:t>2017 </a:t>
            </a:r>
            <a:r>
              <a:rPr lang="en-US" sz="1200" b="1" dirty="0" err="1">
                <a:solidFill>
                  <a:schemeClr val="tx2">
                    <a:lumMod val="60000"/>
                    <a:lumOff val="40000"/>
                  </a:schemeClr>
                </a:solidFill>
              </a:rPr>
              <a:t>онд</a:t>
            </a:r>
            <a:r>
              <a:rPr lang="en-US" sz="1200" b="1" dirty="0">
                <a:solidFill>
                  <a:schemeClr val="tx2">
                    <a:lumMod val="60000"/>
                    <a:lumOff val="40000"/>
                  </a:schemeClr>
                </a:solidFill>
              </a:rPr>
              <a:t> </a:t>
            </a:r>
            <a:r>
              <a:rPr lang="en-US" sz="1200" b="1" dirty="0" err="1">
                <a:solidFill>
                  <a:schemeClr val="tx2">
                    <a:lumMod val="60000"/>
                    <a:lumOff val="40000"/>
                  </a:schemeClr>
                </a:solidFill>
              </a:rPr>
              <a:t>шинээр</a:t>
            </a:r>
            <a:r>
              <a:rPr lang="en-US" sz="1200" b="1" dirty="0">
                <a:solidFill>
                  <a:schemeClr val="tx2">
                    <a:lumMod val="60000"/>
                    <a:lumOff val="40000"/>
                  </a:schemeClr>
                </a:solidFill>
              </a:rPr>
              <a:t> </a:t>
            </a:r>
            <a:r>
              <a:rPr lang="en-US" sz="1200" b="1" dirty="0" err="1">
                <a:solidFill>
                  <a:schemeClr val="tx2">
                    <a:lumMod val="60000"/>
                    <a:lumOff val="40000"/>
                  </a:schemeClr>
                </a:solidFill>
              </a:rPr>
              <a:t>авах</a:t>
            </a:r>
            <a:r>
              <a:rPr lang="en-US" sz="1200" b="1" dirty="0">
                <a:solidFill>
                  <a:schemeClr val="tx2">
                    <a:lumMod val="60000"/>
                    <a:lumOff val="40000"/>
                  </a:schemeClr>
                </a:solidFill>
              </a:rPr>
              <a:t> </a:t>
            </a:r>
            <a:r>
              <a:rPr lang="en-US" sz="1200" b="1" dirty="0" err="1">
                <a:solidFill>
                  <a:schemeClr val="tx2">
                    <a:lumMod val="60000"/>
                    <a:lumOff val="40000"/>
                  </a:schemeClr>
                </a:solidFill>
              </a:rPr>
              <a:t>зээлийн</a:t>
            </a:r>
            <a:r>
              <a:rPr lang="en-US" sz="1200" b="1" dirty="0">
                <a:solidFill>
                  <a:schemeClr val="tx2">
                    <a:lumMod val="60000"/>
                    <a:lumOff val="40000"/>
                  </a:schemeClr>
                </a:solidFill>
              </a:rPr>
              <a:t> </a:t>
            </a:r>
            <a:r>
              <a:rPr lang="en-US" sz="1200" b="1" dirty="0" err="1" smtClean="0">
                <a:solidFill>
                  <a:schemeClr val="tx2">
                    <a:lumMod val="60000"/>
                    <a:lumOff val="40000"/>
                  </a:schemeClr>
                </a:solidFill>
              </a:rPr>
              <a:t>байдал</a:t>
            </a:r>
            <a:r>
              <a:rPr lang="en-US" sz="1200" b="1" dirty="0" smtClean="0">
                <a:solidFill>
                  <a:schemeClr val="tx2">
                    <a:lumMod val="60000"/>
                    <a:lumOff val="40000"/>
                  </a:schemeClr>
                </a:solidFill>
              </a:rPr>
              <a:t>:</a:t>
            </a:r>
            <a:r>
              <a:rPr lang="en-US" sz="1200" b="1" dirty="0" smtClean="0">
                <a:solidFill>
                  <a:schemeClr val="tx2">
                    <a:lumMod val="60000"/>
                    <a:lumOff val="40000"/>
                  </a:schemeClr>
                </a:solidFill>
                <a:effectLst/>
              </a:rPr>
              <a:t> </a:t>
            </a:r>
            <a:endParaRPr lang="en-US" sz="1200" b="1" dirty="0">
              <a:solidFill>
                <a:schemeClr val="tx2">
                  <a:lumMod val="60000"/>
                  <a:lumOff val="40000"/>
                </a:schemeClr>
              </a:solidFill>
            </a:endParaRPr>
          </a:p>
        </p:txBody>
      </p:sp>
      <p:sp>
        <p:nvSpPr>
          <p:cNvPr id="26" name="TextBox 25"/>
          <p:cNvSpPr txBox="1"/>
          <p:nvPr/>
        </p:nvSpPr>
        <p:spPr>
          <a:xfrm>
            <a:off x="116602" y="3851646"/>
            <a:ext cx="8783573" cy="1384995"/>
          </a:xfrm>
          <a:prstGeom prst="rect">
            <a:avLst/>
          </a:prstGeom>
          <a:noFill/>
        </p:spPr>
        <p:txBody>
          <a:bodyPr wrap="square" rtlCol="0">
            <a:spAutoFit/>
          </a:bodyPr>
          <a:lstStyle/>
          <a:p>
            <a:pPr marL="171450" indent="-171450">
              <a:buClr>
                <a:srgbClr val="00B0F0"/>
              </a:buClr>
              <a:buFont typeface="Wingdings" charset="2"/>
              <a:buChar char="§"/>
            </a:pPr>
            <a:r>
              <a:rPr lang="mn-MN" sz="1200" dirty="0" smtClean="0"/>
              <a:t> </a:t>
            </a:r>
            <a:r>
              <a:rPr lang="mn-MN" sz="1200" i="1" dirty="0"/>
              <a:t>2017 оны төсвийн төсөлд тусгаснаар ЗГ нийт 7.6 их наяд төгрөгийн дотоод гадаадын зээл авах ба үүний 69 хувийг засгийн газрын өрийн үндсэн төлбөр төлөхөд, үүн дотроо 50%-ийг дотоодын зах зээл дээр гаргасан үнэт цаасны үндсэн төлбөрийг төлөхөд, 33 орчим хувийг төсвийн алдагдал санхүүжүүлэхэд зарцуулах дүр зураг харагдаж байна. </a:t>
            </a:r>
            <a:endParaRPr lang="en-US" sz="1200" i="1" dirty="0" smtClean="0"/>
          </a:p>
          <a:p>
            <a:pPr>
              <a:buClr>
                <a:srgbClr val="00B0F0"/>
              </a:buClr>
            </a:pPr>
            <a:endParaRPr lang="en-US" sz="1200" dirty="0"/>
          </a:p>
          <a:p>
            <a:pPr marL="171450" indent="-171450">
              <a:buClr>
                <a:srgbClr val="00B0F0"/>
              </a:buClr>
              <a:buFont typeface="Wingdings" charset="2"/>
              <a:buChar char="§"/>
            </a:pPr>
            <a:r>
              <a:rPr lang="mn-MN" sz="1200" i="1" dirty="0"/>
              <a:t>Төсвийн төсөлд 2018 оны 1 сард төлөгдөх 500 сая ам.доллар, 6 сард төлөгдөх 1 тэрбум юанийн гадаад бондын үндсэн төлбөрийг төлөх хуримтлал бий болгохоор тусгагдаагүй зэрэг нь 500 сая ам.долларын Чингис бонд, 1 тэрбум юанийн Дим Сам бондын үндсэн төлбөрийн төлөлт дээр хүндрэл үүсэх эрсдлийг нэмэгдүүлж байна. </a:t>
            </a:r>
            <a:endParaRPr lang="en-US" sz="1200" dirty="0"/>
          </a:p>
        </p:txBody>
      </p:sp>
      <p:grpSp>
        <p:nvGrpSpPr>
          <p:cNvPr id="15" name="Group 14"/>
          <p:cNvGrpSpPr/>
          <p:nvPr/>
        </p:nvGrpSpPr>
        <p:grpSpPr>
          <a:xfrm>
            <a:off x="308276" y="803565"/>
            <a:ext cx="6163776" cy="2933700"/>
            <a:chOff x="0" y="0"/>
            <a:chExt cx="5029200" cy="2933700"/>
          </a:xfrm>
          <a:extLst>
            <a:ext uri="{0CCBE362-F206-4b92-989A-16890622DB6E}">
              <ma14:wrappingTextBoxFlag xmlns:ma14="http://schemas.microsoft.com/office/mac/drawingml/2011/main"/>
            </a:ext>
          </a:extLst>
        </p:grpSpPr>
        <p:sp>
          <p:nvSpPr>
            <p:cNvPr id="17" name="Text Box 79"/>
            <p:cNvSpPr txBox="1"/>
            <p:nvPr/>
          </p:nvSpPr>
          <p:spPr>
            <a:xfrm>
              <a:off x="0" y="2057400"/>
              <a:ext cx="3596640" cy="876300"/>
            </a:xfrm>
            <a:prstGeom prst="rect">
              <a:avLst/>
            </a:prstGeom>
            <a:solidFill>
              <a:srgbClr val="FF0000"/>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mn-MN" sz="1200" dirty="0">
                  <a:solidFill>
                    <a:srgbClr val="FFFFFF"/>
                  </a:solidFill>
                  <a:effectLst/>
                  <a:ea typeface="Calibri" charset="0"/>
                  <a:cs typeface="Times New Roman" charset="0"/>
                </a:rPr>
                <a:t>2017 ОНД ШИНЭЭР 2.4 ИХ НАЯД ТӨГРӨГИЙН ӨР ҮҮСНЭ </a:t>
              </a:r>
              <a:endParaRPr lang="en-US" sz="1200" dirty="0">
                <a:effectLst/>
                <a:ea typeface="Calibri" charset="0"/>
                <a:cs typeface="Times New Roman" charset="0"/>
              </a:endParaRPr>
            </a:p>
            <a:p>
              <a:pPr algn="ctr">
                <a:spcAft>
                  <a:spcPts val="0"/>
                </a:spcAft>
              </a:pPr>
              <a:r>
                <a:rPr lang="mn-MN" sz="1200" dirty="0">
                  <a:solidFill>
                    <a:srgbClr val="FFFFFF"/>
                  </a:solidFill>
                  <a:effectLst/>
                  <a:ea typeface="Calibri" charset="0"/>
                  <a:cs typeface="Times New Roman" charset="0"/>
                </a:rPr>
                <a:t>ҮҮНЭЭС: ГАДААД ӨР </a:t>
              </a:r>
              <a:r>
                <a:rPr lang="en-US" sz="1200" dirty="0">
                  <a:solidFill>
                    <a:srgbClr val="FFFFFF"/>
                  </a:solidFill>
                  <a:effectLst/>
                  <a:ea typeface="Calibri" charset="0"/>
                  <a:cs typeface="Times New Roman" charset="0"/>
                </a:rPr>
                <a:t>+1.67</a:t>
              </a:r>
              <a:r>
                <a:rPr lang="mn-MN" sz="1200" dirty="0">
                  <a:solidFill>
                    <a:srgbClr val="FFFFFF"/>
                  </a:solidFill>
                  <a:effectLst/>
                  <a:ea typeface="Calibri" charset="0"/>
                  <a:cs typeface="Times New Roman" charset="0"/>
                </a:rPr>
                <a:t> ИХ НАЯД ТӨГРӨГ</a:t>
              </a:r>
              <a:endParaRPr lang="en-US" sz="1200" dirty="0">
                <a:effectLst/>
                <a:ea typeface="Calibri" charset="0"/>
                <a:cs typeface="Times New Roman" charset="0"/>
              </a:endParaRPr>
            </a:p>
            <a:p>
              <a:pPr algn="ctr">
                <a:spcAft>
                  <a:spcPts val="0"/>
                </a:spcAft>
              </a:pPr>
              <a:r>
                <a:rPr lang="mn-MN" sz="1200" dirty="0">
                  <a:solidFill>
                    <a:srgbClr val="FFFFFF"/>
                  </a:solidFill>
                  <a:effectLst/>
                  <a:ea typeface="Calibri" charset="0"/>
                  <a:cs typeface="Times New Roman" charset="0"/>
                </a:rPr>
                <a:t>                    ДОТООД ӨР </a:t>
              </a:r>
              <a:r>
                <a:rPr lang="en-US" sz="1200" dirty="0">
                  <a:solidFill>
                    <a:srgbClr val="FFFFFF"/>
                  </a:solidFill>
                  <a:effectLst/>
                  <a:ea typeface="Calibri" charset="0"/>
                  <a:cs typeface="Times New Roman" charset="0"/>
                </a:rPr>
                <a:t>+</a:t>
              </a:r>
              <a:r>
                <a:rPr lang="mn-MN" sz="1200" dirty="0">
                  <a:solidFill>
                    <a:srgbClr val="FFFFFF"/>
                  </a:solidFill>
                  <a:effectLst/>
                  <a:ea typeface="Calibri" charset="0"/>
                  <a:cs typeface="Times New Roman" charset="0"/>
                </a:rPr>
                <a:t>1.74 ИХ НАЯД ТӨГРӨГ</a:t>
              </a:r>
              <a:endParaRPr lang="en-US" sz="1200" dirty="0">
                <a:effectLst/>
                <a:ea typeface="Calibri" charset="0"/>
                <a:cs typeface="Times New Roman" charset="0"/>
              </a:endParaRPr>
            </a:p>
            <a:p>
              <a:pPr algn="ctr">
                <a:spcAft>
                  <a:spcPts val="0"/>
                </a:spcAft>
              </a:pPr>
              <a:r>
                <a:rPr lang="mn-MN" sz="1200" b="1" dirty="0">
                  <a:solidFill>
                    <a:srgbClr val="FFFFFF"/>
                  </a:solidFill>
                  <a:effectLst/>
                  <a:ea typeface="Calibri" charset="0"/>
                  <a:cs typeface="Times New Roman" charset="0"/>
                </a:rPr>
                <a:t>ЗГ-ын НИЙТ ӨРИЙН ҮЛДЭГДЭЛ 24.8 ИХ НАЯД </a:t>
              </a:r>
              <a:r>
                <a:rPr lang="en-US" sz="1200" b="1" dirty="0">
                  <a:solidFill>
                    <a:srgbClr val="FFFFFF"/>
                  </a:solidFill>
                  <a:effectLst/>
                  <a:ea typeface="Calibri" charset="0"/>
                  <a:cs typeface="Times New Roman" charset="0"/>
                </a:rPr>
                <a:t>/</a:t>
              </a:r>
              <a:r>
                <a:rPr lang="mn-MN" sz="1200" b="1" dirty="0">
                  <a:solidFill>
                    <a:srgbClr val="FFFFFF"/>
                  </a:solidFill>
                  <a:effectLst/>
                  <a:ea typeface="Calibri" charset="0"/>
                  <a:cs typeface="Times New Roman" charset="0"/>
                </a:rPr>
                <a:t>2017</a:t>
              </a:r>
              <a:r>
                <a:rPr lang="en-US" sz="1200" b="1" dirty="0">
                  <a:solidFill>
                    <a:srgbClr val="FFFFFF"/>
                  </a:solidFill>
                  <a:effectLst/>
                  <a:ea typeface="Calibri" charset="0"/>
                  <a:cs typeface="Times New Roman" charset="0"/>
                </a:rPr>
                <a:t>/</a:t>
              </a:r>
              <a:endParaRPr lang="en-US" sz="1200" dirty="0">
                <a:effectLst/>
                <a:ea typeface="Calibri" charset="0"/>
                <a:cs typeface="Times New Roman" charset="0"/>
              </a:endParaRPr>
            </a:p>
          </p:txBody>
        </p:sp>
        <p:grpSp>
          <p:nvGrpSpPr>
            <p:cNvPr id="19" name="Group 18"/>
            <p:cNvGrpSpPr/>
            <p:nvPr/>
          </p:nvGrpSpPr>
          <p:grpSpPr>
            <a:xfrm>
              <a:off x="0" y="0"/>
              <a:ext cx="5029200" cy="1952625"/>
              <a:chOff x="0" y="0"/>
              <a:chExt cx="5029200" cy="1952625"/>
            </a:xfrm>
          </p:grpSpPr>
          <p:sp>
            <p:nvSpPr>
              <p:cNvPr id="20" name="Rectangle 19"/>
              <p:cNvSpPr/>
              <p:nvPr/>
            </p:nvSpPr>
            <p:spPr>
              <a:xfrm>
                <a:off x="0" y="342900"/>
                <a:ext cx="1228725" cy="352425"/>
              </a:xfrm>
              <a:prstGeom prst="rect">
                <a:avLst/>
              </a:prstGeom>
            </p:spPr>
            <p:style>
              <a:lnRef idx="1">
                <a:schemeClr val="accent6"/>
              </a:lnRef>
              <a:fillRef idx="3">
                <a:schemeClr val="accent6"/>
              </a:fillRef>
              <a:effectRef idx="2">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900">
                    <a:effectLst/>
                    <a:ea typeface="Calibri" charset="0"/>
                    <a:cs typeface="Times New Roman" charset="0"/>
                  </a:rPr>
                  <a:t>**</a:t>
                </a:r>
                <a:r>
                  <a:rPr lang="mn-MN" sz="900">
                    <a:effectLst/>
                    <a:ea typeface="Calibri" charset="0"/>
                    <a:cs typeface="Times New Roman" charset="0"/>
                  </a:rPr>
                  <a:t>Гадаад бонд 1,305 тэрбум</a:t>
                </a:r>
                <a:endParaRPr lang="en-US" sz="1200">
                  <a:effectLst/>
                  <a:ea typeface="Calibri" charset="0"/>
                  <a:cs typeface="Times New Roman" charset="0"/>
                </a:endParaRPr>
              </a:p>
            </p:txBody>
          </p:sp>
          <p:sp>
            <p:nvSpPr>
              <p:cNvPr id="21" name="Rectangle 20"/>
              <p:cNvSpPr/>
              <p:nvPr/>
            </p:nvSpPr>
            <p:spPr>
              <a:xfrm>
                <a:off x="0" y="800100"/>
                <a:ext cx="1228725" cy="352425"/>
              </a:xfrm>
              <a:prstGeom prst="rect">
                <a:avLst/>
              </a:prstGeom>
            </p:spPr>
            <p:style>
              <a:lnRef idx="1">
                <a:schemeClr val="accent6"/>
              </a:lnRef>
              <a:fillRef idx="3">
                <a:schemeClr val="accent6"/>
              </a:fillRef>
              <a:effectRef idx="2">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mn-MN" sz="900">
                    <a:effectLst/>
                    <a:ea typeface="Calibri" charset="0"/>
                    <a:cs typeface="Times New Roman" charset="0"/>
                  </a:rPr>
                  <a:t>Дотоод бонд 5,403.7 тэрбум</a:t>
                </a:r>
                <a:endParaRPr lang="en-US" sz="1200">
                  <a:effectLst/>
                  <a:ea typeface="Calibri" charset="0"/>
                  <a:cs typeface="Times New Roman" charset="0"/>
                </a:endParaRPr>
              </a:p>
            </p:txBody>
          </p:sp>
          <p:sp>
            <p:nvSpPr>
              <p:cNvPr id="22" name="Rectangle 21"/>
              <p:cNvSpPr/>
              <p:nvPr/>
            </p:nvSpPr>
            <p:spPr>
              <a:xfrm>
                <a:off x="0" y="1257300"/>
                <a:ext cx="1228725" cy="419100"/>
              </a:xfrm>
              <a:prstGeom prst="rect">
                <a:avLst/>
              </a:prstGeom>
            </p:spPr>
            <p:style>
              <a:lnRef idx="1">
                <a:schemeClr val="accent6"/>
              </a:lnRef>
              <a:fillRef idx="3">
                <a:schemeClr val="accent6"/>
              </a:fillRef>
              <a:effectRef idx="2">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mn-MN" sz="900">
                    <a:effectLst/>
                    <a:ea typeface="Calibri" charset="0"/>
                    <a:cs typeface="Times New Roman" charset="0"/>
                  </a:rPr>
                  <a:t>төслийн зээл 723.1 тэрбум</a:t>
                </a:r>
                <a:endParaRPr lang="en-US" sz="1200">
                  <a:effectLst/>
                  <a:ea typeface="Calibri" charset="0"/>
                  <a:cs typeface="Times New Roman" charset="0"/>
                </a:endParaRPr>
              </a:p>
            </p:txBody>
          </p:sp>
          <p:sp>
            <p:nvSpPr>
              <p:cNvPr id="23" name="Rectangle 22"/>
              <p:cNvSpPr/>
              <p:nvPr/>
            </p:nvSpPr>
            <p:spPr>
              <a:xfrm>
                <a:off x="3792220" y="0"/>
                <a:ext cx="1228725" cy="581025"/>
              </a:xfrm>
              <a:prstGeom prst="rect">
                <a:avLst/>
              </a:prstGeom>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mn-MN" sz="900">
                    <a:effectLst/>
                    <a:ea typeface="Calibri" charset="0"/>
                    <a:cs typeface="Times New Roman" charset="0"/>
                  </a:rPr>
                  <a:t>Дотоодын бондын үндсэн төлбөр 3,753.4 тэрбум</a:t>
                </a:r>
                <a:endParaRPr lang="en-US" sz="1200">
                  <a:effectLst/>
                  <a:ea typeface="Calibri" charset="0"/>
                  <a:cs typeface="Times New Roman" charset="0"/>
                </a:endParaRPr>
              </a:p>
            </p:txBody>
          </p:sp>
          <p:sp>
            <p:nvSpPr>
              <p:cNvPr id="25" name="Rectangle 24"/>
              <p:cNvSpPr/>
              <p:nvPr/>
            </p:nvSpPr>
            <p:spPr>
              <a:xfrm>
                <a:off x="3800475" y="1371600"/>
                <a:ext cx="1228725" cy="581025"/>
              </a:xfrm>
              <a:prstGeom prst="rect">
                <a:avLst/>
              </a:prstGeom>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mn-MN" sz="900">
                    <a:effectLst/>
                    <a:ea typeface="Calibri" charset="0"/>
                    <a:cs typeface="Times New Roman" charset="0"/>
                  </a:rPr>
                  <a:t>Төсвийн алдагдал</a:t>
                </a:r>
                <a:endParaRPr lang="en-US" sz="1200">
                  <a:effectLst/>
                  <a:ea typeface="Calibri" charset="0"/>
                  <a:cs typeface="Times New Roman" charset="0"/>
                </a:endParaRPr>
              </a:p>
            </p:txBody>
          </p:sp>
          <p:sp>
            <p:nvSpPr>
              <p:cNvPr id="27" name="Right Brace 26"/>
              <p:cNvSpPr/>
              <p:nvPr/>
            </p:nvSpPr>
            <p:spPr>
              <a:xfrm>
                <a:off x="1371600" y="342900"/>
                <a:ext cx="114300" cy="1371600"/>
              </a:xfrm>
              <a:prstGeom prst="rightBrace">
                <a:avLst/>
              </a:prstGeom>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8" name="Text Box 88"/>
              <p:cNvSpPr txBox="1"/>
              <p:nvPr/>
            </p:nvSpPr>
            <p:spPr>
              <a:xfrm>
                <a:off x="1714500" y="800100"/>
                <a:ext cx="1314450" cy="438150"/>
              </a:xfrm>
              <a:prstGeom prst="rect">
                <a:avLst/>
              </a:prstGeom>
              <a:ln/>
              <a:effectLst/>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mn-MN" sz="1000" dirty="0">
                    <a:effectLst/>
                    <a:ea typeface="Calibri" charset="0"/>
                    <a:cs typeface="Times New Roman" charset="0"/>
                  </a:rPr>
                  <a:t>7,431.8 тэрбум</a:t>
                </a:r>
                <a:endParaRPr lang="en-US" sz="1200" dirty="0">
                  <a:effectLst/>
                  <a:ea typeface="Calibri" charset="0"/>
                  <a:cs typeface="Times New Roman" charset="0"/>
                </a:endParaRPr>
              </a:p>
              <a:p>
                <a:pPr algn="ctr">
                  <a:spcAft>
                    <a:spcPts val="0"/>
                  </a:spcAft>
                </a:pPr>
                <a:r>
                  <a:rPr lang="mn-MN" sz="1000" dirty="0">
                    <a:effectLst/>
                    <a:ea typeface="Calibri" charset="0"/>
                    <a:cs typeface="Times New Roman" charset="0"/>
                  </a:rPr>
                  <a:t>Шинээр авч буй зээл</a:t>
                </a:r>
                <a:endParaRPr lang="en-US" sz="1200" dirty="0">
                  <a:effectLst/>
                  <a:ea typeface="Calibri" charset="0"/>
                  <a:cs typeface="Times New Roman" charset="0"/>
                </a:endParaRPr>
              </a:p>
            </p:txBody>
          </p:sp>
          <p:cxnSp>
            <p:nvCxnSpPr>
              <p:cNvPr id="29" name="Straight Connector 28"/>
              <p:cNvCxnSpPr/>
              <p:nvPr/>
            </p:nvCxnSpPr>
            <p:spPr>
              <a:xfrm>
                <a:off x="3571875" y="342900"/>
                <a:ext cx="0" cy="1371600"/>
              </a:xfrm>
              <a:prstGeom prst="line">
                <a:avLst/>
              </a:prstGeom>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800475" y="685800"/>
                <a:ext cx="1228725" cy="581025"/>
              </a:xfrm>
              <a:prstGeom prst="rect">
                <a:avLst/>
              </a:prstGeom>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mn-MN" sz="900">
                    <a:effectLst/>
                    <a:ea typeface="Calibri" charset="0"/>
                    <a:cs typeface="Times New Roman" charset="0"/>
                  </a:rPr>
                  <a:t>Төслийн зээлийн үндсэн төлбөр 165.1 тэрбум</a:t>
                </a:r>
                <a:endParaRPr lang="en-US" sz="1200">
                  <a:effectLst/>
                  <a:ea typeface="Calibri" charset="0"/>
                  <a:cs typeface="Times New Roman" charset="0"/>
                </a:endParaRPr>
              </a:p>
            </p:txBody>
          </p:sp>
          <p:cxnSp>
            <p:nvCxnSpPr>
              <p:cNvPr id="31" name="Straight Arrow Connector 30"/>
              <p:cNvCxnSpPr/>
              <p:nvPr/>
            </p:nvCxnSpPr>
            <p:spPr>
              <a:xfrm>
                <a:off x="3571875" y="342900"/>
                <a:ext cx="2286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a:off x="3571875" y="1028700"/>
                <a:ext cx="2286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a:off x="3571875" y="1714500"/>
                <a:ext cx="2286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3086100" y="1028700"/>
                <a:ext cx="457200" cy="0"/>
              </a:xfrm>
              <a:prstGeom prst="line">
                <a:avLst/>
              </a:prstGeom>
            </p:spPr>
            <p:style>
              <a:lnRef idx="2">
                <a:schemeClr val="accent1"/>
              </a:lnRef>
              <a:fillRef idx="0">
                <a:schemeClr val="accent1"/>
              </a:fillRef>
              <a:effectRef idx="1">
                <a:schemeClr val="accent1"/>
              </a:effectRef>
              <a:fontRef idx="minor">
                <a:schemeClr val="tx1"/>
              </a:fontRef>
            </p:style>
          </p:cxnSp>
        </p:grpSp>
      </p:grpSp>
      <p:sp>
        <p:nvSpPr>
          <p:cNvPr id="35" name="TextBox 34"/>
          <p:cNvSpPr txBox="1"/>
          <p:nvPr/>
        </p:nvSpPr>
        <p:spPr>
          <a:xfrm>
            <a:off x="6472051" y="768939"/>
            <a:ext cx="2451873" cy="2862322"/>
          </a:xfrm>
          <a:prstGeom prst="rect">
            <a:avLst/>
          </a:prstGeom>
          <a:noFill/>
        </p:spPr>
        <p:txBody>
          <a:bodyPr wrap="square" rtlCol="0">
            <a:spAutoFit/>
          </a:bodyPr>
          <a:lstStyle/>
          <a:p>
            <a:pPr marL="171450" indent="-171450">
              <a:buClr>
                <a:srgbClr val="00B0F0"/>
              </a:buClr>
              <a:buFont typeface="Wingdings" charset="2"/>
              <a:buChar char="§"/>
            </a:pPr>
            <a:r>
              <a:rPr lang="en-US" sz="1200" dirty="0"/>
              <a:t>**</a:t>
            </a:r>
            <a:r>
              <a:rPr lang="mn-MN" sz="1200" dirty="0"/>
              <a:t> </a:t>
            </a:r>
            <a:r>
              <a:rPr lang="en-US" sz="1200" dirty="0" smtClean="0"/>
              <a:t>ОУ-</a:t>
            </a:r>
            <a:r>
              <a:rPr lang="en-US" sz="1200" dirty="0" err="1" smtClean="0"/>
              <a:t>ы</a:t>
            </a:r>
            <a:r>
              <a:rPr lang="mn-MN" sz="1200" dirty="0" smtClean="0"/>
              <a:t>н </a:t>
            </a:r>
            <a:r>
              <a:rPr lang="mn-MN" sz="1200" dirty="0"/>
              <a:t>зах зээл дээрээс босгох 1.3 их наяд төгрөгийг </a:t>
            </a:r>
            <a:r>
              <a:rPr lang="en-US" sz="1200" dirty="0" smtClean="0"/>
              <a:t>ЗГ-</a:t>
            </a:r>
            <a:r>
              <a:rPr lang="mn-MN" sz="1200" dirty="0" smtClean="0"/>
              <a:t>ын </a:t>
            </a:r>
            <a:r>
              <a:rPr lang="mn-MN" sz="1200" dirty="0"/>
              <a:t>үнэт цаас гаргах эсвэл </a:t>
            </a:r>
            <a:r>
              <a:rPr lang="en-US" sz="1200" dirty="0" smtClean="0"/>
              <a:t>ОУ-</a:t>
            </a:r>
            <a:r>
              <a:rPr lang="en-US" sz="1200" dirty="0" err="1" smtClean="0"/>
              <a:t>ын</a:t>
            </a:r>
            <a:r>
              <a:rPr lang="mn-MN" sz="1200" dirty="0" smtClean="0"/>
              <a:t> </a:t>
            </a:r>
            <a:r>
              <a:rPr lang="mn-MN" sz="1200" dirty="0"/>
              <a:t>санхүүгийн байгууллагуудаас хөнгөлөлттэй зээл авах, арилжааны зээл авах аль нь болохыг тодорхой зааж өгөөгүй ба </a:t>
            </a:r>
            <a:r>
              <a:rPr lang="en-US" sz="1200" dirty="0" smtClean="0"/>
              <a:t>ОУ-</a:t>
            </a:r>
            <a:r>
              <a:rPr lang="mn-MN" sz="1200" dirty="0" smtClean="0"/>
              <a:t>ын </a:t>
            </a:r>
            <a:r>
              <a:rPr lang="mn-MN" sz="1200" dirty="0"/>
              <a:t>зах зээлд үнэт цаас гаргах нь өндөр хүүтэй байх магадлал их байгаа билээ. </a:t>
            </a:r>
            <a:r>
              <a:rPr lang="mn-MN" sz="1200" b="1" dirty="0"/>
              <a:t>2016 оны </a:t>
            </a:r>
            <a:r>
              <a:rPr lang="en-US" sz="1200" b="1" dirty="0" smtClean="0"/>
              <a:t>4-р</a:t>
            </a:r>
            <a:r>
              <a:rPr lang="mn-MN" sz="1200" b="1" dirty="0" smtClean="0"/>
              <a:t> </a:t>
            </a:r>
            <a:r>
              <a:rPr lang="mn-MN" sz="1200" b="1" dirty="0"/>
              <a:t>сард </a:t>
            </a:r>
            <a:r>
              <a:rPr lang="en-US" sz="1200" b="1" dirty="0" smtClean="0"/>
              <a:t>ОУ-</a:t>
            </a:r>
            <a:r>
              <a:rPr lang="mn-MN" sz="1200" b="1" dirty="0" smtClean="0"/>
              <a:t>ын </a:t>
            </a:r>
            <a:r>
              <a:rPr lang="mn-MN" sz="1200" b="1" dirty="0"/>
              <a:t>зах зээлд гаргасан </a:t>
            </a:r>
            <a:r>
              <a:rPr lang="en-US" sz="1200" b="1" dirty="0" smtClean="0"/>
              <a:t>ЗГ-</a:t>
            </a:r>
            <a:r>
              <a:rPr lang="mn-MN" sz="1200" b="1" dirty="0" smtClean="0"/>
              <a:t>ын </a:t>
            </a:r>
            <a:r>
              <a:rPr lang="mn-MN" sz="1200" b="1" dirty="0"/>
              <a:t>үнэт цаасны хүү 10.88% буюу Чингис бондын </a:t>
            </a:r>
            <a:r>
              <a:rPr lang="mn-MN" sz="1200" b="1" dirty="0" smtClean="0"/>
              <a:t>хүү</a:t>
            </a:r>
            <a:r>
              <a:rPr lang="en-US" sz="1200" b="1" dirty="0" err="1" smtClean="0"/>
              <a:t>г</a:t>
            </a:r>
            <a:r>
              <a:rPr lang="mn-MN" sz="1200" b="1" dirty="0" smtClean="0"/>
              <a:t>ээс </a:t>
            </a:r>
            <a:r>
              <a:rPr lang="mn-MN" sz="1200" b="1" dirty="0"/>
              <a:t>даруй 2 дахин өндөр байсан.</a:t>
            </a:r>
            <a:r>
              <a:rPr lang="mn-MN" sz="1200" dirty="0"/>
              <a:t>  </a:t>
            </a:r>
            <a:endParaRPr lang="en-US" sz="1200" dirty="0"/>
          </a:p>
        </p:txBody>
      </p:sp>
    </p:spTree>
    <p:extLst>
      <p:ext uri="{BB962C8B-B14F-4D97-AF65-F5344CB8AC3E}">
        <p14:creationId xmlns:p14="http://schemas.microsoft.com/office/powerpoint/2010/main" val="12557566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rPr>
              <a:t>ӨРИЙН УДИРДЛАГА, ТОГТВОРТОЙ БАЙДАЛ </a:t>
            </a:r>
            <a:endParaRPr lang="en-US" sz="1600" b="1" dirty="0">
              <a:solidFill>
                <a:schemeClr val="tx1"/>
              </a:solidFill>
            </a:endParaRP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12</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24" name="TextBox 23"/>
          <p:cNvSpPr txBox="1"/>
          <p:nvPr/>
        </p:nvSpPr>
        <p:spPr>
          <a:xfrm>
            <a:off x="206828" y="887415"/>
            <a:ext cx="2479077" cy="276999"/>
          </a:xfrm>
          <a:prstGeom prst="rect">
            <a:avLst/>
          </a:prstGeom>
          <a:noFill/>
        </p:spPr>
        <p:txBody>
          <a:bodyPr wrap="none" rtlCol="0">
            <a:spAutoFit/>
          </a:bodyPr>
          <a:lstStyle/>
          <a:p>
            <a:r>
              <a:rPr lang="en-US" sz="1200" b="1" dirty="0" err="1" smtClean="0">
                <a:solidFill>
                  <a:schemeClr val="tx2">
                    <a:lumMod val="60000"/>
                    <a:lumOff val="40000"/>
                  </a:schemeClr>
                </a:solidFill>
              </a:rPr>
              <a:t>Дотоодын</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зах</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зээлд</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гаргасан</a:t>
            </a:r>
            <a:r>
              <a:rPr lang="en-US" sz="1200" b="1" dirty="0" smtClean="0">
                <a:solidFill>
                  <a:schemeClr val="tx2">
                    <a:lumMod val="60000"/>
                    <a:lumOff val="40000"/>
                  </a:schemeClr>
                </a:solidFill>
              </a:rPr>
              <a:t> ЗГҮЦ</a:t>
            </a:r>
            <a:endParaRPr lang="en-US" sz="1200" b="1" dirty="0">
              <a:solidFill>
                <a:schemeClr val="tx2">
                  <a:lumMod val="60000"/>
                  <a:lumOff val="40000"/>
                </a:schemeClr>
              </a:solidFill>
            </a:endParaRPr>
          </a:p>
        </p:txBody>
      </p:sp>
      <p:graphicFrame>
        <p:nvGraphicFramePr>
          <p:cNvPr id="12" name="Chart 11"/>
          <p:cNvGraphicFramePr/>
          <p:nvPr>
            <p:extLst>
              <p:ext uri="{D42A27DB-BD31-4B8C-83A1-F6EECF244321}">
                <p14:modId xmlns:p14="http://schemas.microsoft.com/office/powerpoint/2010/main" val="240027946"/>
              </p:ext>
            </p:extLst>
          </p:nvPr>
        </p:nvGraphicFramePr>
        <p:xfrm>
          <a:off x="1085010" y="1103351"/>
          <a:ext cx="6109335" cy="27368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p:nvPr>
            <p:extLst>
              <p:ext uri="{D42A27DB-BD31-4B8C-83A1-F6EECF244321}">
                <p14:modId xmlns:p14="http://schemas.microsoft.com/office/powerpoint/2010/main" val="1946141822"/>
              </p:ext>
            </p:extLst>
          </p:nvPr>
        </p:nvGraphicFramePr>
        <p:xfrm>
          <a:off x="2719449" y="3685707"/>
          <a:ext cx="5304574" cy="1960062"/>
        </p:xfrm>
        <a:graphic>
          <a:graphicData uri="http://schemas.openxmlformats.org/drawingml/2006/chart">
            <c:chart xmlns:c="http://schemas.openxmlformats.org/drawingml/2006/chart" xmlns:r="http://schemas.openxmlformats.org/officeDocument/2006/relationships" r:id="rId4"/>
          </a:graphicData>
        </a:graphic>
      </p:graphicFrame>
      <p:sp>
        <p:nvSpPr>
          <p:cNvPr id="2" name="Rectangle 1"/>
          <p:cNvSpPr/>
          <p:nvPr/>
        </p:nvSpPr>
        <p:spPr>
          <a:xfrm>
            <a:off x="7612439" y="887415"/>
            <a:ext cx="1371615" cy="2862322"/>
          </a:xfrm>
          <a:prstGeom prst="rect">
            <a:avLst/>
          </a:prstGeom>
        </p:spPr>
        <p:txBody>
          <a:bodyPr wrap="square">
            <a:spAutoFit/>
          </a:bodyPr>
          <a:lstStyle/>
          <a:p>
            <a:r>
              <a:rPr lang="mn-MN" sz="1200" dirty="0">
                <a:latin typeface="Times New Roman" charset="0"/>
                <a:ea typeface="Calibri" charset="0"/>
              </a:rPr>
              <a:t>Төсвийн орлогыг нэмэгдүүлэх тал дээр доривтой ажлууд хийхгүй, төсвийн сахилга батыг чангатгахгүй байх тохиолдолд дотоодын зах зээл дээр ЗГ-ын үүсгэж буй өрийн хэмжээ буурах төсөөлөл харагдахгүй байна.</a:t>
            </a:r>
            <a:r>
              <a:rPr lang="en-US" sz="1200" dirty="0"/>
              <a:t> </a:t>
            </a:r>
          </a:p>
        </p:txBody>
      </p:sp>
      <p:sp>
        <p:nvSpPr>
          <p:cNvPr id="3" name="Rectangle 2"/>
          <p:cNvSpPr/>
          <p:nvPr/>
        </p:nvSpPr>
        <p:spPr>
          <a:xfrm>
            <a:off x="433449" y="4236897"/>
            <a:ext cx="2169708" cy="646331"/>
          </a:xfrm>
          <a:prstGeom prst="rect">
            <a:avLst/>
          </a:prstGeom>
        </p:spPr>
        <p:txBody>
          <a:bodyPr wrap="square">
            <a:spAutoFit/>
          </a:bodyPr>
          <a:lstStyle/>
          <a:p>
            <a:r>
              <a:rPr lang="en-US" sz="1200" i="1" dirty="0" err="1">
                <a:latin typeface="Calibri" charset="0"/>
                <a:ea typeface="Calibri" charset="0"/>
                <a:cs typeface="Times New Roman" charset="0"/>
              </a:rPr>
              <a:t>Дотоодын</a:t>
            </a:r>
            <a:r>
              <a:rPr lang="en-US" sz="1200" i="1" dirty="0">
                <a:latin typeface="Calibri" charset="0"/>
                <a:ea typeface="Calibri" charset="0"/>
                <a:cs typeface="Times New Roman" charset="0"/>
              </a:rPr>
              <a:t> </a:t>
            </a:r>
            <a:r>
              <a:rPr lang="en-US" sz="1200" i="1" dirty="0" err="1">
                <a:latin typeface="Calibri" charset="0"/>
                <a:ea typeface="Calibri" charset="0"/>
                <a:cs typeface="Times New Roman" charset="0"/>
              </a:rPr>
              <a:t>зах</a:t>
            </a:r>
            <a:r>
              <a:rPr lang="en-US" sz="1200" i="1" dirty="0">
                <a:latin typeface="Calibri" charset="0"/>
                <a:ea typeface="Calibri" charset="0"/>
                <a:cs typeface="Times New Roman" charset="0"/>
              </a:rPr>
              <a:t> </a:t>
            </a:r>
            <a:r>
              <a:rPr lang="en-US" sz="1200" i="1" dirty="0" err="1">
                <a:latin typeface="Calibri" charset="0"/>
                <a:ea typeface="Calibri" charset="0"/>
                <a:cs typeface="Times New Roman" charset="0"/>
              </a:rPr>
              <a:t>зээлд</a:t>
            </a:r>
            <a:r>
              <a:rPr lang="en-US" sz="1200" i="1" dirty="0">
                <a:latin typeface="Calibri" charset="0"/>
                <a:ea typeface="Calibri" charset="0"/>
                <a:cs typeface="Times New Roman" charset="0"/>
              </a:rPr>
              <a:t> </a:t>
            </a:r>
            <a:r>
              <a:rPr lang="en-US" sz="1200" i="1" dirty="0" err="1">
                <a:latin typeface="Calibri" charset="0"/>
                <a:ea typeface="Calibri" charset="0"/>
                <a:cs typeface="Times New Roman" charset="0"/>
              </a:rPr>
              <a:t>арилжсан</a:t>
            </a:r>
            <a:r>
              <a:rPr lang="en-US" sz="1200" i="1" dirty="0">
                <a:latin typeface="Calibri" charset="0"/>
                <a:ea typeface="Calibri" charset="0"/>
                <a:cs typeface="Times New Roman" charset="0"/>
              </a:rPr>
              <a:t> </a:t>
            </a:r>
            <a:r>
              <a:rPr lang="en-US" sz="1200" i="1" dirty="0" err="1">
                <a:latin typeface="Calibri" charset="0"/>
                <a:ea typeface="Calibri" charset="0"/>
                <a:cs typeface="Times New Roman" charset="0"/>
              </a:rPr>
              <a:t>үнэт</a:t>
            </a:r>
            <a:r>
              <a:rPr lang="en-US" sz="1200" i="1" dirty="0">
                <a:latin typeface="Calibri" charset="0"/>
                <a:ea typeface="Calibri" charset="0"/>
                <a:cs typeface="Times New Roman" charset="0"/>
              </a:rPr>
              <a:t> </a:t>
            </a:r>
            <a:r>
              <a:rPr lang="en-US" sz="1200" i="1" dirty="0" err="1">
                <a:latin typeface="Calibri" charset="0"/>
                <a:ea typeface="Calibri" charset="0"/>
                <a:cs typeface="Times New Roman" charset="0"/>
              </a:rPr>
              <a:t>цаас</a:t>
            </a:r>
            <a:r>
              <a:rPr lang="en-US" sz="1200" i="1" dirty="0">
                <a:latin typeface="Calibri" charset="0"/>
                <a:ea typeface="Calibri" charset="0"/>
                <a:cs typeface="Times New Roman" charset="0"/>
              </a:rPr>
              <a:t> </a:t>
            </a:r>
            <a:r>
              <a:rPr lang="en-US" sz="1200" i="1" dirty="0" err="1">
                <a:latin typeface="Calibri" charset="0"/>
                <a:ea typeface="Calibri" charset="0"/>
                <a:cs typeface="Times New Roman" charset="0"/>
              </a:rPr>
              <a:t>төсвийн</a:t>
            </a:r>
            <a:r>
              <a:rPr lang="en-US" sz="1200" i="1" dirty="0">
                <a:latin typeface="Calibri" charset="0"/>
                <a:ea typeface="Calibri" charset="0"/>
                <a:cs typeface="Times New Roman" charset="0"/>
              </a:rPr>
              <a:t> </a:t>
            </a:r>
            <a:r>
              <a:rPr lang="en-US" sz="1200" i="1" dirty="0" err="1">
                <a:latin typeface="Calibri" charset="0"/>
                <a:ea typeface="Calibri" charset="0"/>
                <a:cs typeface="Times New Roman" charset="0"/>
              </a:rPr>
              <a:t>алдагдалын</a:t>
            </a:r>
            <a:r>
              <a:rPr lang="en-US" sz="1200" i="1" dirty="0">
                <a:latin typeface="Calibri" charset="0"/>
                <a:ea typeface="Calibri" charset="0"/>
                <a:cs typeface="Times New Roman" charset="0"/>
              </a:rPr>
              <a:t> </a:t>
            </a:r>
            <a:r>
              <a:rPr lang="en-US" sz="1200" i="1" dirty="0" err="1">
                <a:latin typeface="Calibri" charset="0"/>
                <a:ea typeface="Calibri" charset="0"/>
                <a:cs typeface="Times New Roman" charset="0"/>
              </a:rPr>
              <a:t>харьцаа</a:t>
            </a:r>
            <a:r>
              <a:rPr lang="en-US" sz="1200" i="1" dirty="0"/>
              <a:t> </a:t>
            </a:r>
          </a:p>
        </p:txBody>
      </p:sp>
    </p:spTree>
    <p:extLst>
      <p:ext uri="{BB962C8B-B14F-4D97-AF65-F5344CB8AC3E}">
        <p14:creationId xmlns:p14="http://schemas.microsoft.com/office/powerpoint/2010/main" val="10061631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https://mongolbank.mn/images/1.gif"/>
          <p:cNvPicPr/>
          <p:nvPr/>
        </p:nvPicPr>
        <p:blipFill rotWithShape="1">
          <a:blip r:embed="rId3">
            <a:extLst>
              <a:ext uri="{28A0092B-C50C-407E-A947-70E740481C1C}">
                <a14:useLocalDpi xmlns:a14="http://schemas.microsoft.com/office/drawing/2010/main" val="0"/>
              </a:ext>
            </a:extLst>
          </a:blip>
          <a:srcRect t="7683" r="34958"/>
          <a:stretch/>
        </p:blipFill>
        <p:spPr bwMode="auto">
          <a:xfrm>
            <a:off x="4997598" y="1985510"/>
            <a:ext cx="3538220" cy="3562350"/>
          </a:xfrm>
          <a:prstGeom prst="rect">
            <a:avLst/>
          </a:prstGeom>
          <a:noFill/>
          <a:ln>
            <a:noFill/>
          </a:ln>
          <a:extLst>
            <a:ext uri="{53640926-AAD7-44D8-BBD7-CCE9431645EC}">
              <a14:shadowObscured xmlns:a14="http://schemas.microsoft.com/office/drawing/2010/main"/>
            </a:ext>
            <a:ext uri="{FAA26D3D-D897-4be2-8F04-BA451C77F1D7}">
              <ma14:placeholderFlag xmlns:ma14="http://schemas.microsoft.com/office/mac/drawingml/2011/main"/>
            </a:ext>
            <a:ext uri="{53640926-AAD7-44d8-BBD7-CCE9431645EC}">
              <a14:shadowObscured xmlns:lc="http://schemas.openxmlformats.org/drawingml/2006/lockedCanvas" xmlns:a14="http://schemas.microsoft.com/office/drawing/2010/main" xmlns:w="http://schemas.openxmlformats.org/wordprocessingml/2006/main" xmlns:w10="urn:schemas-microsoft-com:office:word" xmlns:v="urn:schemas-microsoft-com:vml" xmlns:o="urn:schemas-microsoft-com:office:office" xmlns=""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v="urn:schemas-microsoft-com:mac:vml" xmlns:mc="http://schemas.openxmlformats.org/markup-compatibility/2006" xmlns:mo="http://schemas.microsoft.com/office/mac/office/2008/main" xmlns:wpc="http://schemas.microsoft.com/office/word/2010/wordprocessingCanvas"/>
            </a:ext>
          </a:extLst>
        </p:spPr>
      </p:pic>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rPr>
              <a:t>ӨРИЙН УДИРДЛАГА, ТОГТВОРТОЙ БАЙДАЛ </a:t>
            </a:r>
            <a:endParaRPr lang="en-US" sz="1600" b="1" dirty="0">
              <a:solidFill>
                <a:schemeClr val="tx1"/>
              </a:solidFill>
            </a:endParaRP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13</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24" name="TextBox 23"/>
          <p:cNvSpPr txBox="1"/>
          <p:nvPr/>
        </p:nvSpPr>
        <p:spPr>
          <a:xfrm>
            <a:off x="146670" y="630440"/>
            <a:ext cx="3320140" cy="276999"/>
          </a:xfrm>
          <a:prstGeom prst="rect">
            <a:avLst/>
          </a:prstGeom>
          <a:noFill/>
        </p:spPr>
        <p:txBody>
          <a:bodyPr wrap="none" rtlCol="0">
            <a:spAutoFit/>
          </a:bodyPr>
          <a:lstStyle/>
          <a:p>
            <a:r>
              <a:rPr lang="en-US" sz="1200" b="1" dirty="0" err="1" smtClean="0">
                <a:solidFill>
                  <a:schemeClr val="tx2">
                    <a:lumMod val="60000"/>
                    <a:lumOff val="40000"/>
                  </a:schemeClr>
                </a:solidFill>
              </a:rPr>
              <a:t>Дотоод</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гадаад</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зээлийн</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үйлчилгээний</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төлбөр</a:t>
            </a:r>
            <a:r>
              <a:rPr lang="en-US" sz="1200" b="1" dirty="0" smtClean="0">
                <a:solidFill>
                  <a:schemeClr val="tx2">
                    <a:lumMod val="60000"/>
                    <a:lumOff val="40000"/>
                  </a:schemeClr>
                </a:solidFill>
                <a:effectLst/>
              </a:rPr>
              <a:t> </a:t>
            </a:r>
            <a:endParaRPr lang="en-US" sz="1200" b="1" dirty="0">
              <a:solidFill>
                <a:schemeClr val="tx2">
                  <a:lumMod val="60000"/>
                  <a:lumOff val="40000"/>
                </a:schemeClr>
              </a:solidFill>
            </a:endParaRPr>
          </a:p>
        </p:txBody>
      </p:sp>
      <p:graphicFrame>
        <p:nvGraphicFramePr>
          <p:cNvPr id="12" name="Chart 11"/>
          <p:cNvGraphicFramePr/>
          <p:nvPr>
            <p:extLst>
              <p:ext uri="{D42A27DB-BD31-4B8C-83A1-F6EECF244321}">
                <p14:modId xmlns:p14="http://schemas.microsoft.com/office/powerpoint/2010/main" val="665588033"/>
              </p:ext>
            </p:extLst>
          </p:nvPr>
        </p:nvGraphicFramePr>
        <p:xfrm>
          <a:off x="146670" y="993484"/>
          <a:ext cx="5991225" cy="2865120"/>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p:cNvSpPr txBox="1"/>
          <p:nvPr/>
        </p:nvSpPr>
        <p:spPr>
          <a:xfrm>
            <a:off x="1806740" y="4495978"/>
            <a:ext cx="3434851" cy="276999"/>
          </a:xfrm>
          <a:prstGeom prst="rect">
            <a:avLst/>
          </a:prstGeom>
          <a:noFill/>
        </p:spPr>
        <p:txBody>
          <a:bodyPr wrap="none" rtlCol="0">
            <a:spAutoFit/>
          </a:bodyPr>
          <a:lstStyle/>
          <a:p>
            <a:r>
              <a:rPr lang="en-US" sz="1200" b="1" dirty="0" smtClean="0">
                <a:solidFill>
                  <a:schemeClr val="tx2">
                    <a:lumMod val="60000"/>
                    <a:lumOff val="40000"/>
                  </a:schemeClr>
                </a:solidFill>
              </a:rPr>
              <a:t>ЗГҮЦ-</a:t>
            </a:r>
            <a:r>
              <a:rPr lang="en-US" sz="1200" b="1" dirty="0" err="1" smtClean="0">
                <a:solidFill>
                  <a:schemeClr val="tx2">
                    <a:lumMod val="60000"/>
                    <a:lumOff val="40000"/>
                  </a:schemeClr>
                </a:solidFill>
              </a:rPr>
              <a:t>ны</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дотоодын</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зах</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зээл</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дэх</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өгөөжийн</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муруй</a:t>
            </a:r>
            <a:endParaRPr lang="en-US" sz="1200" b="1" dirty="0">
              <a:solidFill>
                <a:schemeClr val="tx2">
                  <a:lumMod val="60000"/>
                  <a:lumOff val="40000"/>
                </a:schemeClr>
              </a:solidFill>
            </a:endParaRPr>
          </a:p>
        </p:txBody>
      </p:sp>
    </p:spTree>
    <p:extLst>
      <p:ext uri="{BB962C8B-B14F-4D97-AF65-F5344CB8AC3E}">
        <p14:creationId xmlns:p14="http://schemas.microsoft.com/office/powerpoint/2010/main" val="5367956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rPr>
              <a:t>ӨРИЙН УДИРДЛАГА, ТОГТВОРТОЙ БАЙДАЛ </a:t>
            </a:r>
            <a:endParaRPr lang="en-US" sz="1600" b="1" dirty="0">
              <a:solidFill>
                <a:schemeClr val="tx1"/>
              </a:solidFill>
            </a:endParaRP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14</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24" name="TextBox 23"/>
          <p:cNvSpPr txBox="1"/>
          <p:nvPr/>
        </p:nvSpPr>
        <p:spPr>
          <a:xfrm>
            <a:off x="146670" y="630440"/>
            <a:ext cx="1254574" cy="276999"/>
          </a:xfrm>
          <a:prstGeom prst="rect">
            <a:avLst/>
          </a:prstGeom>
          <a:noFill/>
        </p:spPr>
        <p:txBody>
          <a:bodyPr wrap="none" rtlCol="0">
            <a:spAutoFit/>
          </a:bodyPr>
          <a:lstStyle/>
          <a:p>
            <a:r>
              <a:rPr lang="en-US" sz="1200" b="1" dirty="0" smtClean="0">
                <a:solidFill>
                  <a:schemeClr val="tx2">
                    <a:lumMod val="60000"/>
                    <a:lumOff val="40000"/>
                  </a:schemeClr>
                </a:solidFill>
              </a:rPr>
              <a:t>ЗГ-</a:t>
            </a:r>
            <a:r>
              <a:rPr lang="en-US" sz="1200" b="1" dirty="0" err="1" smtClean="0">
                <a:solidFill>
                  <a:schemeClr val="tx2">
                    <a:lumMod val="60000"/>
                    <a:lumOff val="40000"/>
                  </a:schemeClr>
                </a:solidFill>
              </a:rPr>
              <a:t>ын</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гадаад</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өр</a:t>
            </a:r>
            <a:endParaRPr lang="en-US" sz="1200" b="1" dirty="0">
              <a:solidFill>
                <a:schemeClr val="tx2">
                  <a:lumMod val="60000"/>
                  <a:lumOff val="40000"/>
                </a:schemeClr>
              </a:solidFill>
            </a:endParaRPr>
          </a:p>
        </p:txBody>
      </p:sp>
      <p:grpSp>
        <p:nvGrpSpPr>
          <p:cNvPr id="12" name="Group 11"/>
          <p:cNvGrpSpPr/>
          <p:nvPr/>
        </p:nvGrpSpPr>
        <p:grpSpPr>
          <a:xfrm>
            <a:off x="349038" y="1227310"/>
            <a:ext cx="6417670" cy="3851337"/>
            <a:chOff x="0" y="0"/>
            <a:chExt cx="5718810" cy="2733675"/>
          </a:xfrm>
          <a:extLst>
            <a:ext uri="{0CCBE362-F206-4b92-989A-16890622DB6E}">
              <ma14:wrappingTextBoxFlag xmlns:ma14="http://schemas.microsoft.com/office/mac/drawingml/2011/main"/>
            </a:ext>
          </a:extLst>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718810" cy="2732405"/>
            </a:xfrm>
            <a:prstGeom prst="rect">
              <a:avLst/>
            </a:prstGeom>
            <a:noFill/>
          </p:spPr>
        </p:pic>
        <p:grpSp>
          <p:nvGrpSpPr>
            <p:cNvPr id="14" name="Group 13"/>
            <p:cNvGrpSpPr/>
            <p:nvPr/>
          </p:nvGrpSpPr>
          <p:grpSpPr>
            <a:xfrm>
              <a:off x="4343400" y="1638300"/>
              <a:ext cx="1375410" cy="1095375"/>
              <a:chOff x="0" y="0"/>
              <a:chExt cx="1375410" cy="1095375"/>
            </a:xfrm>
          </p:grpSpPr>
          <p:sp>
            <p:nvSpPr>
              <p:cNvPr id="15" name="Oval 14"/>
              <p:cNvSpPr/>
              <p:nvPr/>
            </p:nvSpPr>
            <p:spPr>
              <a:xfrm>
                <a:off x="266700" y="0"/>
                <a:ext cx="485775" cy="4476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Text Box 8"/>
              <p:cNvSpPr txBox="1"/>
              <p:nvPr/>
            </p:nvSpPr>
            <p:spPr>
              <a:xfrm>
                <a:off x="0" y="666750"/>
                <a:ext cx="1375410" cy="428625"/>
              </a:xfrm>
              <a:prstGeom prst="rect">
                <a:avLst/>
              </a:prstGeom>
              <a:ln/>
            </p:spPr>
            <p:style>
              <a:lnRef idx="0">
                <a:schemeClr val="accent2"/>
              </a:lnRef>
              <a:fillRef idx="3">
                <a:schemeClr val="accent2"/>
              </a:fillRef>
              <a:effectRef idx="3">
                <a:schemeClr val="accent2"/>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mn-MN" sz="1200">
                    <a:effectLst/>
                    <a:ea typeface="Calibri" charset="0"/>
                    <a:cs typeface="Times New Roman" charset="0"/>
                  </a:rPr>
                  <a:t>Үнэт цаас    42%</a:t>
                </a:r>
                <a:endParaRPr lang="en-US" sz="1200">
                  <a:effectLst/>
                  <a:ea typeface="Calibri" charset="0"/>
                  <a:cs typeface="Times New Roman" charset="0"/>
                </a:endParaRPr>
              </a:p>
              <a:p>
                <a:pPr>
                  <a:spcAft>
                    <a:spcPts val="0"/>
                  </a:spcAft>
                </a:pPr>
                <a:r>
                  <a:rPr lang="mn-MN" sz="1200">
                    <a:effectLst/>
                    <a:ea typeface="Calibri" charset="0"/>
                    <a:cs typeface="Times New Roman" charset="0"/>
                  </a:rPr>
                  <a:t>Зээл             58%</a:t>
                </a:r>
                <a:endParaRPr lang="en-US" sz="1200">
                  <a:effectLst/>
                  <a:ea typeface="Calibri" charset="0"/>
                  <a:cs typeface="Times New Roman" charset="0"/>
                </a:endParaRPr>
              </a:p>
              <a:p>
                <a:pPr>
                  <a:spcAft>
                    <a:spcPts val="0"/>
                  </a:spcAft>
                </a:pPr>
                <a:r>
                  <a:rPr lang="mn-MN" sz="1200">
                    <a:effectLst/>
                    <a:ea typeface="Calibri" charset="0"/>
                    <a:cs typeface="Times New Roman" charset="0"/>
                  </a:rPr>
                  <a:t> </a:t>
                </a:r>
                <a:endParaRPr lang="en-US" sz="1200">
                  <a:effectLst/>
                  <a:ea typeface="Calibri" charset="0"/>
                  <a:cs typeface="Times New Roman" charset="0"/>
                </a:endParaRPr>
              </a:p>
            </p:txBody>
          </p:sp>
          <p:sp>
            <p:nvSpPr>
              <p:cNvPr id="17" name="Up Arrow 16"/>
              <p:cNvSpPr/>
              <p:nvPr/>
            </p:nvSpPr>
            <p:spPr>
              <a:xfrm flipV="1">
                <a:off x="390525" y="476250"/>
                <a:ext cx="247650" cy="180975"/>
              </a:xfrm>
              <a:prstGeom prst="up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sp>
        <p:nvSpPr>
          <p:cNvPr id="2" name="Rectangle 1"/>
          <p:cNvSpPr/>
          <p:nvPr/>
        </p:nvSpPr>
        <p:spPr>
          <a:xfrm>
            <a:off x="6766708" y="1312069"/>
            <a:ext cx="1708484" cy="1938992"/>
          </a:xfrm>
          <a:prstGeom prst="rect">
            <a:avLst/>
          </a:prstGeom>
        </p:spPr>
        <p:txBody>
          <a:bodyPr wrap="square">
            <a:spAutoFit/>
          </a:bodyPr>
          <a:lstStyle/>
          <a:p>
            <a:pPr algn="just">
              <a:spcAft>
                <a:spcPts val="0"/>
              </a:spcAft>
            </a:pPr>
            <a:r>
              <a:rPr lang="mn-MN" sz="1200" i="1" dirty="0">
                <a:latin typeface="Times New Roman" charset="0"/>
                <a:ea typeface="Calibri" charset="0"/>
                <a:cs typeface="Times New Roman" charset="0"/>
              </a:rPr>
              <a:t>Монгол улсын нийт гадаад өр 2010 оны эцэст 5.9 тэрбум ам.доллар байсан бол 2016 оны 3-р улирлын байдлаар 23.4 тэрбум ам.долларт хүрээд байна. Өнгөрсөн 6 жилийн </a:t>
            </a:r>
            <a:r>
              <a:rPr lang="en-US" sz="1200" i="1" dirty="0">
                <a:latin typeface="Times New Roman" charset="0"/>
                <a:ea typeface="Calibri" charset="0"/>
                <a:cs typeface="Times New Roman" charset="0"/>
              </a:rPr>
              <a:t>CAGR</a:t>
            </a:r>
            <a:r>
              <a:rPr lang="mn-MN" sz="1200" i="1" dirty="0">
                <a:latin typeface="Times New Roman" charset="0"/>
                <a:ea typeface="Calibri" charset="0"/>
                <a:cs typeface="Times New Roman" charset="0"/>
              </a:rPr>
              <a:t> 25.89% байна. </a:t>
            </a:r>
            <a:endParaRPr lang="en-US" sz="1200" i="1" dirty="0">
              <a:effectLst/>
              <a:latin typeface="Calibri" charset="0"/>
              <a:ea typeface="Calibri" charset="0"/>
              <a:cs typeface="Times New Roman" charset="0"/>
            </a:endParaRPr>
          </a:p>
        </p:txBody>
      </p:sp>
      <p:sp>
        <p:nvSpPr>
          <p:cNvPr id="18" name="TextBox 17"/>
          <p:cNvSpPr txBox="1"/>
          <p:nvPr/>
        </p:nvSpPr>
        <p:spPr>
          <a:xfrm>
            <a:off x="3446567" y="5199374"/>
            <a:ext cx="1871987" cy="276999"/>
          </a:xfrm>
          <a:prstGeom prst="rect">
            <a:avLst/>
          </a:prstGeom>
          <a:noFill/>
        </p:spPr>
        <p:txBody>
          <a:bodyPr wrap="none" rtlCol="0">
            <a:spAutoFit/>
          </a:bodyPr>
          <a:lstStyle/>
          <a:p>
            <a:r>
              <a:rPr lang="en-US" sz="1200" b="1" dirty="0" err="1" smtClean="0">
                <a:solidFill>
                  <a:schemeClr val="tx2">
                    <a:lumMod val="60000"/>
                    <a:lumOff val="40000"/>
                  </a:schemeClr>
                </a:solidFill>
              </a:rPr>
              <a:t>Эх</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сурвалж</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Монгол</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банк</a:t>
            </a:r>
            <a:endParaRPr lang="en-US" sz="1200" b="1" dirty="0">
              <a:solidFill>
                <a:schemeClr val="tx2">
                  <a:lumMod val="60000"/>
                  <a:lumOff val="40000"/>
                </a:schemeClr>
              </a:solidFill>
            </a:endParaRPr>
          </a:p>
        </p:txBody>
      </p:sp>
    </p:spTree>
    <p:extLst>
      <p:ext uri="{BB962C8B-B14F-4D97-AF65-F5344CB8AC3E}">
        <p14:creationId xmlns:p14="http://schemas.microsoft.com/office/powerpoint/2010/main" val="20994323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rPr>
              <a:t>ӨРИЙН УДИРДЛАГА, ТОГТВОРТОЙ БАЙДАЛ </a:t>
            </a:r>
            <a:endParaRPr lang="en-US" sz="1600" b="1" dirty="0">
              <a:solidFill>
                <a:schemeClr val="tx1"/>
              </a:solidFill>
            </a:endParaRP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15</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24" name="TextBox 23"/>
          <p:cNvSpPr txBox="1"/>
          <p:nvPr/>
        </p:nvSpPr>
        <p:spPr>
          <a:xfrm>
            <a:off x="146670" y="630440"/>
            <a:ext cx="2807243" cy="276999"/>
          </a:xfrm>
          <a:prstGeom prst="rect">
            <a:avLst/>
          </a:prstGeom>
          <a:noFill/>
        </p:spPr>
        <p:txBody>
          <a:bodyPr wrap="none" rtlCol="0">
            <a:spAutoFit/>
          </a:bodyPr>
          <a:lstStyle/>
          <a:p>
            <a:r>
              <a:rPr lang="en-US" sz="1200" b="1" dirty="0" smtClean="0">
                <a:solidFill>
                  <a:schemeClr val="tx2">
                    <a:lumMod val="60000"/>
                    <a:lumOff val="40000"/>
                  </a:schemeClr>
                </a:solidFill>
              </a:rPr>
              <a:t>ЗГ-</a:t>
            </a:r>
            <a:r>
              <a:rPr lang="en-US" sz="1200" b="1" dirty="0" err="1" smtClean="0">
                <a:solidFill>
                  <a:schemeClr val="tx2">
                    <a:lumMod val="60000"/>
                    <a:lumOff val="40000"/>
                  </a:schemeClr>
                </a:solidFill>
              </a:rPr>
              <a:t>ын</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гадаад</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үнэт</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цаасны</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эргэн</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төлөлт</a:t>
            </a:r>
            <a:r>
              <a:rPr lang="en-US" sz="1200" b="1" dirty="0" smtClean="0">
                <a:solidFill>
                  <a:schemeClr val="tx2">
                    <a:lumMod val="60000"/>
                    <a:lumOff val="40000"/>
                  </a:schemeClr>
                </a:solidFill>
                <a:effectLst/>
              </a:rPr>
              <a:t> </a:t>
            </a:r>
            <a:endParaRPr lang="en-US" sz="1200" b="1" dirty="0">
              <a:solidFill>
                <a:schemeClr val="tx2">
                  <a:lumMod val="60000"/>
                  <a:lumOff val="40000"/>
                </a:schemeClr>
              </a:solidFill>
            </a:endParaRPr>
          </a:p>
        </p:txBody>
      </p:sp>
      <p:grpSp>
        <p:nvGrpSpPr>
          <p:cNvPr id="12" name="Group 11"/>
          <p:cNvGrpSpPr/>
          <p:nvPr/>
        </p:nvGrpSpPr>
        <p:grpSpPr>
          <a:xfrm>
            <a:off x="1559941" y="1145816"/>
            <a:ext cx="5880737" cy="3912234"/>
            <a:chOff x="0" y="0"/>
            <a:chExt cx="5791835" cy="3729038"/>
          </a:xfrm>
          <a:extLst>
            <a:ext uri="{0CCBE362-F206-4b92-989A-16890622DB6E}">
              <ma14:wrappingTextBoxFlag xmlns:ma14="http://schemas.microsoft.com/office/mac/drawingml/2011/main"/>
            </a:ext>
          </a:extLst>
        </p:grpSpPr>
        <p:sp>
          <p:nvSpPr>
            <p:cNvPr id="13" name="Text Box 24"/>
            <p:cNvSpPr txBox="1"/>
            <p:nvPr/>
          </p:nvSpPr>
          <p:spPr>
            <a:xfrm rot="16200000">
              <a:off x="1911510" y="2374740"/>
              <a:ext cx="1705926" cy="98361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lvl="0" indent="-342900">
                <a:lnSpc>
                  <a:spcPct val="107000"/>
                </a:lnSpc>
                <a:buFont typeface="Symbol" charset="2"/>
                <a:buChar char=""/>
              </a:pPr>
              <a:r>
                <a:rPr lang="mn-MN" sz="1000">
                  <a:effectLst/>
                  <a:latin typeface="Times New Roman" charset="0"/>
                  <a:ea typeface="Times New Roman" charset="0"/>
                  <a:cs typeface="Times New Roman" charset="0"/>
                </a:rPr>
                <a:t>2012 он 500 сая ам.доллар, 4.13%, 5 жил </a:t>
              </a:r>
              <a:endParaRPr lang="en-US" sz="1100" dirty="0">
                <a:effectLst/>
                <a:latin typeface="Times New Roman" charset="0"/>
                <a:ea typeface="Times New Roman" charset="0"/>
                <a:cs typeface="Times New Roman" charset="0"/>
              </a:endParaRPr>
            </a:p>
            <a:p>
              <a:pPr lvl="0" indent="-342900">
                <a:lnSpc>
                  <a:spcPct val="107000"/>
                </a:lnSpc>
                <a:buFont typeface="Symbol" charset="2"/>
                <a:buChar char=""/>
              </a:pPr>
              <a:r>
                <a:rPr lang="mn-MN" sz="1000" dirty="0">
                  <a:effectLst/>
                  <a:latin typeface="Times New Roman" charset="0"/>
                  <a:ea typeface="Times New Roman" charset="0"/>
                  <a:cs typeface="Times New Roman" charset="0"/>
                </a:rPr>
                <a:t>2015 он 1 тэрбум юанийн Дим Сам бонд, 7.5%, 3 жил </a:t>
              </a:r>
              <a:endParaRPr lang="en-US" sz="1100" dirty="0">
                <a:effectLst/>
                <a:latin typeface="Times New Roman" charset="0"/>
                <a:ea typeface="Times New Roman" charset="0"/>
                <a:cs typeface="Times New Roman" charset="0"/>
              </a:endParaRPr>
            </a:p>
            <a:p>
              <a:r>
                <a:rPr lang="en-US" sz="1200" dirty="0">
                  <a:effectLst/>
                  <a:ea typeface="Calibri" charset="0"/>
                  <a:cs typeface="Times New Roman" charset="0"/>
                </a:rPr>
                <a:t> </a:t>
              </a:r>
            </a:p>
          </p:txBody>
        </p:sp>
        <p:sp>
          <p:nvSpPr>
            <p:cNvPr id="14" name="Text Box 25"/>
            <p:cNvSpPr txBox="1"/>
            <p:nvPr/>
          </p:nvSpPr>
          <p:spPr>
            <a:xfrm rot="16200000">
              <a:off x="3781425" y="2571750"/>
              <a:ext cx="1695450" cy="61912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342900" lvl="0" indent="-342900">
                <a:lnSpc>
                  <a:spcPct val="107000"/>
                </a:lnSpc>
                <a:spcAft>
                  <a:spcPts val="800"/>
                </a:spcAft>
                <a:buSzPts val="1000"/>
                <a:buFont typeface="Symbol" charset="2"/>
                <a:buChar char=""/>
                <a:tabLst>
                  <a:tab pos="457200" algn="l"/>
                </a:tabLst>
              </a:pPr>
              <a:r>
                <a:rPr lang="mn-MN" sz="1000">
                  <a:effectLst/>
                  <a:ea typeface="Calibri" charset="0"/>
                  <a:cs typeface="Times New Roman" charset="0"/>
                </a:rPr>
                <a:t>2016 он 500 сая ам.доллар, 10.88%, 5 жил </a:t>
              </a:r>
              <a:endParaRPr lang="en-US" sz="1200">
                <a:effectLst/>
                <a:ea typeface="Calibri" charset="0"/>
                <a:cs typeface="Times New Roman" charset="0"/>
              </a:endParaRPr>
            </a:p>
          </p:txBody>
        </p:sp>
        <p:sp>
          <p:nvSpPr>
            <p:cNvPr id="15" name="Text Box 26"/>
            <p:cNvSpPr txBox="1"/>
            <p:nvPr/>
          </p:nvSpPr>
          <p:spPr>
            <a:xfrm rot="16200000">
              <a:off x="4467225" y="2562225"/>
              <a:ext cx="1695450" cy="619125"/>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342900" lvl="0" indent="-342900">
                <a:lnSpc>
                  <a:spcPct val="107000"/>
                </a:lnSpc>
                <a:spcAft>
                  <a:spcPts val="800"/>
                </a:spcAft>
                <a:buSzPts val="1000"/>
                <a:buFont typeface="Symbol" charset="2"/>
                <a:buChar char=""/>
                <a:tabLst>
                  <a:tab pos="457200" algn="l"/>
                </a:tabLst>
              </a:pPr>
              <a:r>
                <a:rPr lang="mn-MN" sz="1000">
                  <a:effectLst/>
                  <a:ea typeface="Calibri" charset="0"/>
                  <a:cs typeface="Times New Roman" charset="0"/>
                </a:rPr>
                <a:t>2012 он 1000 сая ам.доллар, 5.13%, 10 жил </a:t>
              </a:r>
              <a:endParaRPr lang="en-US" sz="1200">
                <a:effectLst/>
                <a:ea typeface="Calibri" charset="0"/>
                <a:cs typeface="Times New Roman" charset="0"/>
              </a:endParaRPr>
            </a:p>
          </p:txBody>
        </p:sp>
        <p:sp>
          <p:nvSpPr>
            <p:cNvPr id="16" name="Up Arrow 15"/>
            <p:cNvSpPr/>
            <p:nvPr/>
          </p:nvSpPr>
          <p:spPr>
            <a:xfrm>
              <a:off x="2695575" y="1857375"/>
              <a:ext cx="152400" cy="8096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Up Arrow 16"/>
            <p:cNvSpPr/>
            <p:nvPr/>
          </p:nvSpPr>
          <p:spPr>
            <a:xfrm>
              <a:off x="4600575" y="1876425"/>
              <a:ext cx="152400" cy="8096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Up Arrow 17"/>
            <p:cNvSpPr/>
            <p:nvPr/>
          </p:nvSpPr>
          <p:spPr>
            <a:xfrm>
              <a:off x="5267325" y="1885950"/>
              <a:ext cx="152400" cy="8096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Box 34"/>
            <p:cNvSpPr txBox="1"/>
            <p:nvPr/>
          </p:nvSpPr>
          <p:spPr>
            <a:xfrm>
              <a:off x="123825" y="2028825"/>
              <a:ext cx="2000250" cy="162242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mn-MN" sz="900" dirty="0">
                  <a:effectLst/>
                  <a:ea typeface="Calibri" charset="0"/>
                  <a:cs typeface="Times New Roman" charset="0"/>
                </a:rPr>
                <a:t>2012</a:t>
              </a:r>
              <a:r>
                <a:rPr lang="en-US" sz="900" dirty="0">
                  <a:effectLst/>
                  <a:ea typeface="Calibri" charset="0"/>
                  <a:cs typeface="Times New Roman" charset="0"/>
                </a:rPr>
                <a:t>/</a:t>
              </a:r>
              <a:r>
                <a:rPr lang="mn-MN" sz="900" dirty="0">
                  <a:effectLst/>
                  <a:ea typeface="Calibri" charset="0"/>
                  <a:cs typeface="Times New Roman" charset="0"/>
                </a:rPr>
                <a:t>12 сард Монгол </a:t>
              </a:r>
              <a:r>
                <a:rPr lang="en-US" sz="900" dirty="0" err="1" smtClean="0">
                  <a:effectLst/>
                  <a:ea typeface="Calibri" charset="0"/>
                  <a:cs typeface="Times New Roman" charset="0"/>
                </a:rPr>
                <a:t>У</a:t>
              </a:r>
              <a:r>
                <a:rPr lang="mn-MN" sz="900" dirty="0" smtClean="0">
                  <a:effectLst/>
                  <a:ea typeface="Calibri" charset="0"/>
                  <a:cs typeface="Times New Roman" charset="0"/>
                </a:rPr>
                <a:t>лс </a:t>
              </a:r>
              <a:r>
                <a:rPr lang="mn-MN" sz="900" dirty="0">
                  <a:effectLst/>
                  <a:ea typeface="Calibri" charset="0"/>
                  <a:cs typeface="Times New Roman" charset="0"/>
                </a:rPr>
                <a:t>олон улсын зах зээл дээр бонд гаргаж 4.13%, 5.13% хүүтэйгээр 1.5 тэрбум ам.доллар босгож байсан бол 3 жилийн дараа 10.88% хүүтэйгээр 500 сая ам.долларын бонд арилжсан байна. Хүүгийн түвшин 2 дахин нэмэгдсэн байна. Ирэх онд олон улсын зах зээлд бонд гаргах хамгийн доод хүү 10% байх төлөвтэй байна. </a:t>
              </a:r>
              <a:endParaRPr lang="en-US" sz="1200" dirty="0">
                <a:effectLst/>
                <a:ea typeface="Calibri" charset="0"/>
                <a:cs typeface="Times New Roman" charset="0"/>
              </a:endParaRPr>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791835" cy="1823085"/>
            </a:xfrm>
            <a:prstGeom prst="rect">
              <a:avLst/>
            </a:prstGeom>
            <a:noFill/>
          </p:spPr>
        </p:pic>
      </p:grpSp>
    </p:spTree>
    <p:extLst>
      <p:ext uri="{BB962C8B-B14F-4D97-AF65-F5344CB8AC3E}">
        <p14:creationId xmlns:p14="http://schemas.microsoft.com/office/powerpoint/2010/main" val="16542297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rPr>
              <a:t>ӨРИЙН УДИРДЛАГА, ТОГТВОРТОЙ БАЙДАЛ </a:t>
            </a:r>
            <a:endParaRPr lang="en-US" sz="1600" b="1" dirty="0">
              <a:solidFill>
                <a:schemeClr val="tx1"/>
              </a:solidFill>
            </a:endParaRP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16</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24" name="TextBox 23"/>
          <p:cNvSpPr txBox="1"/>
          <p:nvPr/>
        </p:nvSpPr>
        <p:spPr>
          <a:xfrm>
            <a:off x="146670" y="630440"/>
            <a:ext cx="4247958" cy="276999"/>
          </a:xfrm>
          <a:prstGeom prst="rect">
            <a:avLst/>
          </a:prstGeom>
          <a:noFill/>
        </p:spPr>
        <p:txBody>
          <a:bodyPr wrap="none" rtlCol="0">
            <a:spAutoFit/>
          </a:bodyPr>
          <a:lstStyle/>
          <a:p>
            <a:r>
              <a:rPr lang="en-US" sz="1200" b="1" dirty="0">
                <a:solidFill>
                  <a:schemeClr val="tx2">
                    <a:lumMod val="60000"/>
                    <a:lumOff val="40000"/>
                  </a:schemeClr>
                </a:solidFill>
              </a:rPr>
              <a:t>2017 </a:t>
            </a:r>
            <a:r>
              <a:rPr lang="en-US" sz="1200" b="1" dirty="0" err="1">
                <a:solidFill>
                  <a:schemeClr val="tx2">
                    <a:lumMod val="60000"/>
                    <a:lumOff val="40000"/>
                  </a:schemeClr>
                </a:solidFill>
              </a:rPr>
              <a:t>онд</a:t>
            </a:r>
            <a:r>
              <a:rPr lang="en-US" sz="1200" b="1" dirty="0">
                <a:solidFill>
                  <a:schemeClr val="tx2">
                    <a:lumMod val="60000"/>
                    <a:lumOff val="40000"/>
                  </a:schemeClr>
                </a:solidFill>
              </a:rPr>
              <a:t> </a:t>
            </a:r>
            <a:r>
              <a:rPr lang="en-US" sz="1200" b="1" dirty="0" err="1">
                <a:solidFill>
                  <a:schemeClr val="tx2">
                    <a:lumMod val="60000"/>
                    <a:lumOff val="40000"/>
                  </a:schemeClr>
                </a:solidFill>
              </a:rPr>
              <a:t>шинээр</a:t>
            </a:r>
            <a:r>
              <a:rPr lang="en-US" sz="1200" b="1" dirty="0">
                <a:solidFill>
                  <a:schemeClr val="tx2">
                    <a:lumMod val="60000"/>
                    <a:lumOff val="40000"/>
                  </a:schemeClr>
                </a:solidFill>
              </a:rPr>
              <a:t> </a:t>
            </a:r>
            <a:r>
              <a:rPr lang="en-US" sz="1200" b="1" dirty="0" err="1" smtClean="0">
                <a:solidFill>
                  <a:schemeClr val="tx2">
                    <a:lumMod val="60000"/>
                    <a:lumOff val="40000"/>
                  </a:schemeClr>
                </a:solidFill>
              </a:rPr>
              <a:t>болон</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үргэлжлүүлэн</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авах</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хөнгөлөлтэй</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зээл</a:t>
            </a:r>
            <a:r>
              <a:rPr lang="en-US" sz="1200" b="1" dirty="0" smtClean="0">
                <a:solidFill>
                  <a:schemeClr val="tx2">
                    <a:lumMod val="60000"/>
                    <a:lumOff val="40000"/>
                  </a:schemeClr>
                </a:solidFill>
                <a:effectLst/>
              </a:rPr>
              <a:t> </a:t>
            </a:r>
            <a:endParaRPr lang="en-US" sz="1200" b="1" dirty="0">
              <a:solidFill>
                <a:schemeClr val="tx2">
                  <a:lumMod val="60000"/>
                  <a:lumOff val="40000"/>
                </a:schemeClr>
              </a:solidFill>
            </a:endParaRPr>
          </a:p>
        </p:txBody>
      </p:sp>
      <p:graphicFrame>
        <p:nvGraphicFramePr>
          <p:cNvPr id="12" name="Chart 11"/>
          <p:cNvGraphicFramePr/>
          <p:nvPr>
            <p:extLst>
              <p:ext uri="{D42A27DB-BD31-4B8C-83A1-F6EECF244321}">
                <p14:modId xmlns:p14="http://schemas.microsoft.com/office/powerpoint/2010/main" val="349024747"/>
              </p:ext>
            </p:extLst>
          </p:nvPr>
        </p:nvGraphicFramePr>
        <p:xfrm>
          <a:off x="650335" y="1459678"/>
          <a:ext cx="4105275" cy="2242185"/>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Box 96"/>
          <p:cNvSpPr txBox="1"/>
          <p:nvPr/>
        </p:nvSpPr>
        <p:spPr>
          <a:xfrm>
            <a:off x="5476123" y="1566359"/>
            <a:ext cx="1704975" cy="2028825"/>
          </a:xfrm>
          <a:prstGeom prst="rect">
            <a:avLst/>
          </a:prstGeom>
          <a:solidFill>
            <a:schemeClr val="bg1">
              <a:lumMod val="85000"/>
            </a:schemeClr>
          </a:solidFill>
          <a:ln w="6350">
            <a:solidFill>
              <a:schemeClr val="bg1"/>
            </a:solidFill>
          </a:ln>
          <a:effectLst>
            <a:outerShdw blurRad="50800" dist="38100" dir="2700000" algn="tl" rotWithShape="0">
              <a:prstClr val="black">
                <a:alpha val="40000"/>
              </a:prstClr>
            </a:outerShdw>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mn-MN" sz="500" dirty="0">
                <a:effectLst/>
                <a:ea typeface="Calibri" charset="0"/>
                <a:cs typeface="Times New Roman" charset="0"/>
              </a:rPr>
              <a:t> </a:t>
            </a:r>
            <a:endParaRPr lang="en-US" sz="1200" dirty="0">
              <a:effectLst/>
              <a:ea typeface="Calibri" charset="0"/>
              <a:cs typeface="Times New Roman" charset="0"/>
            </a:endParaRPr>
          </a:p>
          <a:p>
            <a:pPr algn="ctr">
              <a:spcAft>
                <a:spcPts val="0"/>
              </a:spcAft>
            </a:pPr>
            <a:r>
              <a:rPr lang="en-US" sz="1200" dirty="0" smtClean="0">
                <a:effectLst/>
                <a:ea typeface="Calibri" charset="0"/>
                <a:cs typeface="Times New Roman" charset="0"/>
              </a:rPr>
              <a:t>2017</a:t>
            </a:r>
            <a:r>
              <a:rPr lang="mn-MN" sz="1200" dirty="0" smtClean="0">
                <a:effectLst/>
                <a:ea typeface="Calibri" charset="0"/>
                <a:cs typeface="Times New Roman" charset="0"/>
              </a:rPr>
              <a:t> </a:t>
            </a:r>
            <a:r>
              <a:rPr lang="mn-MN" sz="1200" dirty="0">
                <a:effectLst/>
                <a:ea typeface="Calibri" charset="0"/>
                <a:cs typeface="Times New Roman" charset="0"/>
              </a:rPr>
              <a:t>онд шинээр эхлүүлэх 28 төсөл хөтөлбөрт нийт </a:t>
            </a:r>
            <a:r>
              <a:rPr lang="mn-MN" sz="1200" b="1" dirty="0">
                <a:effectLst/>
                <a:ea typeface="Calibri" charset="0"/>
                <a:cs typeface="Times New Roman" charset="0"/>
              </a:rPr>
              <a:t>224.4 тэрбум </a:t>
            </a:r>
            <a:r>
              <a:rPr lang="mn-MN" sz="1200" dirty="0">
                <a:effectLst/>
                <a:ea typeface="Calibri" charset="0"/>
                <a:cs typeface="Times New Roman" charset="0"/>
              </a:rPr>
              <a:t>төгрөгийн хөнгөлөлттэй зээлийг шинээр авна</a:t>
            </a:r>
            <a:endParaRPr lang="en-US" sz="1200" dirty="0">
              <a:effectLst/>
              <a:ea typeface="Calibri" charset="0"/>
              <a:cs typeface="Times New Roman" charset="0"/>
            </a:endParaRPr>
          </a:p>
          <a:p>
            <a:pPr algn="ctr">
              <a:spcAft>
                <a:spcPts val="0"/>
              </a:spcAft>
            </a:pPr>
            <a:r>
              <a:rPr lang="mn-MN" sz="1200" dirty="0">
                <a:effectLst/>
                <a:ea typeface="Calibri" charset="0"/>
                <a:cs typeface="Times New Roman" charset="0"/>
              </a:rPr>
              <a:t>Үүний </a:t>
            </a:r>
            <a:r>
              <a:rPr lang="mn-MN" sz="1200" b="1" dirty="0">
                <a:effectLst/>
                <a:ea typeface="Calibri" charset="0"/>
                <a:cs typeface="Times New Roman" charset="0"/>
              </a:rPr>
              <a:t>65%</a:t>
            </a:r>
            <a:r>
              <a:rPr lang="mn-MN" sz="1200" dirty="0">
                <a:effectLst/>
                <a:ea typeface="Calibri" charset="0"/>
                <a:cs typeface="Times New Roman" charset="0"/>
              </a:rPr>
              <a:t>-ийг БНХАУ-ын ЭКСИМ </a:t>
            </a:r>
            <a:r>
              <a:rPr lang="mn-MN" sz="1200" dirty="0" smtClean="0">
                <a:effectLst/>
                <a:ea typeface="Calibri" charset="0"/>
                <a:cs typeface="Times New Roman" charset="0"/>
              </a:rPr>
              <a:t>банк</a:t>
            </a:r>
            <a:r>
              <a:rPr lang="en-US" sz="1200" dirty="0" err="1" smtClean="0">
                <a:effectLst/>
                <a:ea typeface="Calibri" charset="0"/>
                <a:cs typeface="Times New Roman" charset="0"/>
              </a:rPr>
              <a:t>наас</a:t>
            </a:r>
            <a:r>
              <a:rPr lang="en-US" sz="1200" dirty="0" smtClean="0">
                <a:effectLst/>
                <a:ea typeface="Calibri" charset="0"/>
                <a:cs typeface="Times New Roman" charset="0"/>
              </a:rPr>
              <a:t> </a:t>
            </a:r>
            <a:r>
              <a:rPr lang="en-US" sz="1200" dirty="0" err="1" smtClean="0">
                <a:effectLst/>
                <a:ea typeface="Calibri" charset="0"/>
                <a:cs typeface="Times New Roman" charset="0"/>
              </a:rPr>
              <a:t>авахаар</a:t>
            </a:r>
            <a:r>
              <a:rPr lang="en-US" sz="1200" dirty="0" smtClean="0">
                <a:effectLst/>
                <a:ea typeface="Calibri" charset="0"/>
                <a:cs typeface="Times New Roman" charset="0"/>
              </a:rPr>
              <a:t> </a:t>
            </a:r>
            <a:r>
              <a:rPr lang="en-US" sz="1200" dirty="0" err="1" smtClean="0">
                <a:effectLst/>
                <a:ea typeface="Calibri" charset="0"/>
                <a:cs typeface="Times New Roman" charset="0"/>
              </a:rPr>
              <a:t>байна</a:t>
            </a:r>
            <a:endParaRPr lang="en-US" sz="1200" dirty="0">
              <a:effectLst/>
              <a:ea typeface="Calibri" charset="0"/>
              <a:cs typeface="Times New Roman" charset="0"/>
            </a:endParaRPr>
          </a:p>
        </p:txBody>
      </p:sp>
      <p:sp>
        <p:nvSpPr>
          <p:cNvPr id="2" name="Rectangle 1"/>
          <p:cNvSpPr/>
          <p:nvPr/>
        </p:nvSpPr>
        <p:spPr>
          <a:xfrm>
            <a:off x="550519" y="3940242"/>
            <a:ext cx="7907682" cy="1200329"/>
          </a:xfrm>
          <a:prstGeom prst="rect">
            <a:avLst/>
          </a:prstGeom>
        </p:spPr>
        <p:txBody>
          <a:bodyPr wrap="square">
            <a:spAutoFit/>
          </a:bodyPr>
          <a:lstStyle/>
          <a:p>
            <a:pPr algn="just">
              <a:spcAft>
                <a:spcPts val="0"/>
              </a:spcAft>
            </a:pPr>
            <a:r>
              <a:rPr lang="mn-MN" sz="1200" i="1">
                <a:latin typeface="Times New Roman" charset="0"/>
                <a:ea typeface="Calibri" charset="0"/>
                <a:cs typeface="Times New Roman" charset="0"/>
              </a:rPr>
              <a:t>Монгол улсын 2017 оны нэгдсэн төсвийн төсөлд тусгагдсанаар 117 төсөл хөтөлбөр хэрэгжүүлэх санхүүжилт болох 857.7 тэрбум төгрөгийг гадаадын хөнгөлөлттэй зээл, буцалтгүй тусламжаар шийдэхээр төлөвлөсөн байна. </a:t>
            </a:r>
            <a:r>
              <a:rPr lang="mn-MN" sz="1200" i="1" dirty="0">
                <a:latin typeface="Times New Roman" charset="0"/>
                <a:ea typeface="Calibri" charset="0"/>
                <a:cs typeface="Times New Roman" charset="0"/>
              </a:rPr>
              <a:t>Үүний хэрэгжиж байгаа болон шинээр хэрэгжүүлэх нийт 74 төсөл хөтөлбөрт 723.1 тэрбум төгрөгийн гадаадын хөнгөлөлттэй зээл авахаар тусгасан байна. Эдгээр хөнгөлөлттэй зээлийн эх үүсвэрийг авч үзвэл БНХАУ-ын ЭКСИМ банкны санхүүжилт нийт санхүүжилтын 34%, Японы Засгийн газар болон Жайка 25%, 21%-ийг АХБанк санхүүжүүлж байна. </a:t>
            </a:r>
            <a:endParaRPr lang="en-US" sz="1200" i="1" dirty="0">
              <a:effectLst/>
              <a:latin typeface="Calibri" charset="0"/>
              <a:ea typeface="Calibri" charset="0"/>
              <a:cs typeface="Times New Roman" charset="0"/>
            </a:endParaRPr>
          </a:p>
        </p:txBody>
      </p:sp>
    </p:spTree>
    <p:extLst>
      <p:ext uri="{BB962C8B-B14F-4D97-AF65-F5344CB8AC3E}">
        <p14:creationId xmlns:p14="http://schemas.microsoft.com/office/powerpoint/2010/main" val="10441750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rPr>
              <a:t>ӨРИЙН УДИРДЛАГА, ТОГТВОРТОЙ БАЙДАЛ </a:t>
            </a:r>
            <a:endParaRPr lang="en-US" sz="1600" b="1" dirty="0">
              <a:solidFill>
                <a:schemeClr val="tx1"/>
              </a:solidFill>
            </a:endParaRP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17</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24" name="TextBox 23"/>
          <p:cNvSpPr txBox="1"/>
          <p:nvPr/>
        </p:nvSpPr>
        <p:spPr>
          <a:xfrm>
            <a:off x="146670" y="630440"/>
            <a:ext cx="8076891" cy="276999"/>
          </a:xfrm>
          <a:prstGeom prst="rect">
            <a:avLst/>
          </a:prstGeom>
          <a:noFill/>
        </p:spPr>
        <p:txBody>
          <a:bodyPr wrap="none" rtlCol="0">
            <a:spAutoFit/>
          </a:bodyPr>
          <a:lstStyle/>
          <a:p>
            <a:r>
              <a:rPr lang="en-US" sz="1200" i="1" dirty="0" err="1"/>
              <a:t>Нийт</a:t>
            </a:r>
            <a:r>
              <a:rPr lang="en-US" sz="1200" i="1" dirty="0"/>
              <a:t> ЗГ-</a:t>
            </a:r>
            <a:r>
              <a:rPr lang="en-US" sz="1200" i="1" dirty="0" err="1"/>
              <a:t>ын</a:t>
            </a:r>
            <a:r>
              <a:rPr lang="en-US" sz="1200" i="1" dirty="0"/>
              <a:t> </a:t>
            </a:r>
            <a:r>
              <a:rPr lang="en-US" sz="1200" i="1" dirty="0" err="1"/>
              <a:t>өрийн</a:t>
            </a:r>
            <a:r>
              <a:rPr lang="en-US" sz="1200" i="1" dirty="0"/>
              <a:t> </a:t>
            </a:r>
            <a:r>
              <a:rPr lang="en-US" sz="1200" i="1" dirty="0" err="1"/>
              <a:t>үйлчилгээ</a:t>
            </a:r>
            <a:r>
              <a:rPr lang="en-US" sz="1200" i="1" dirty="0"/>
              <a:t> </a:t>
            </a:r>
            <a:r>
              <a:rPr lang="en-US" sz="1200" i="1" dirty="0" err="1"/>
              <a:t>ба</a:t>
            </a:r>
            <a:r>
              <a:rPr lang="en-US" sz="1200" i="1" dirty="0"/>
              <a:t> </a:t>
            </a:r>
            <a:r>
              <a:rPr lang="en-US" sz="1200" i="1" dirty="0" err="1"/>
              <a:t>өрийн</a:t>
            </a:r>
            <a:r>
              <a:rPr lang="en-US" sz="1200" i="1" dirty="0"/>
              <a:t> </a:t>
            </a:r>
            <a:r>
              <a:rPr lang="en-US" sz="1200" i="1" dirty="0" err="1"/>
              <a:t>үйлчилгээний</a:t>
            </a:r>
            <a:r>
              <a:rPr lang="en-US" sz="1200" i="1" dirty="0"/>
              <a:t> ДНБ </a:t>
            </a:r>
            <a:r>
              <a:rPr lang="en-US" sz="1200" i="1" dirty="0" err="1"/>
              <a:t>болон</a:t>
            </a:r>
            <a:r>
              <a:rPr lang="en-US" sz="1200" i="1" dirty="0"/>
              <a:t> </a:t>
            </a:r>
            <a:r>
              <a:rPr lang="en-US" sz="1200" i="1" dirty="0" err="1"/>
              <a:t>тэнцвэржүүлсэн</a:t>
            </a:r>
            <a:r>
              <a:rPr lang="en-US" sz="1200" i="1" dirty="0"/>
              <a:t> </a:t>
            </a:r>
            <a:r>
              <a:rPr lang="en-US" sz="1200" i="1" dirty="0" err="1"/>
              <a:t>орлогод</a:t>
            </a:r>
            <a:r>
              <a:rPr lang="en-US" sz="1200" i="1" dirty="0"/>
              <a:t> </a:t>
            </a:r>
            <a:r>
              <a:rPr lang="en-US" sz="1200" i="1" dirty="0" err="1"/>
              <a:t>эзлэх</a:t>
            </a:r>
            <a:r>
              <a:rPr lang="en-US" sz="1200" i="1" dirty="0"/>
              <a:t> </a:t>
            </a:r>
            <a:r>
              <a:rPr lang="en-US" sz="1200" i="1" dirty="0" err="1"/>
              <a:t>хувь</a:t>
            </a:r>
            <a:r>
              <a:rPr lang="en-US" sz="1200" i="1" dirty="0"/>
              <a:t> /</a:t>
            </a:r>
            <a:r>
              <a:rPr lang="en-US" sz="1200" i="1" dirty="0" err="1"/>
              <a:t>тэрбум</a:t>
            </a:r>
            <a:r>
              <a:rPr lang="en-US" sz="1200" i="1" dirty="0"/>
              <a:t> </a:t>
            </a:r>
            <a:r>
              <a:rPr lang="en-US" sz="1200" i="1" dirty="0" err="1"/>
              <a:t>төгрөг</a:t>
            </a:r>
            <a:r>
              <a:rPr lang="en-US" sz="1200" i="1" dirty="0"/>
              <a:t>/ </a:t>
            </a:r>
            <a:r>
              <a:rPr lang="en-US" sz="1200" b="1" i="1" dirty="0" smtClean="0">
                <a:solidFill>
                  <a:schemeClr val="tx2">
                    <a:lumMod val="60000"/>
                    <a:lumOff val="40000"/>
                  </a:schemeClr>
                </a:solidFill>
              </a:rPr>
              <a:t> </a:t>
            </a:r>
            <a:endParaRPr lang="en-US" sz="1200" b="1" i="1" dirty="0">
              <a:solidFill>
                <a:schemeClr val="tx2">
                  <a:lumMod val="60000"/>
                  <a:lumOff val="40000"/>
                </a:schemeClr>
              </a:solidFill>
            </a:endParaRPr>
          </a:p>
        </p:txBody>
      </p:sp>
      <p:graphicFrame>
        <p:nvGraphicFramePr>
          <p:cNvPr id="14" name="Chart 13"/>
          <p:cNvGraphicFramePr/>
          <p:nvPr>
            <p:extLst>
              <p:ext uri="{D42A27DB-BD31-4B8C-83A1-F6EECF244321}">
                <p14:modId xmlns:p14="http://schemas.microsoft.com/office/powerpoint/2010/main" val="1450441882"/>
              </p:ext>
            </p:extLst>
          </p:nvPr>
        </p:nvGraphicFramePr>
        <p:xfrm>
          <a:off x="348916" y="1470782"/>
          <a:ext cx="5943600" cy="2974340"/>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p:nvPr/>
        </p:nvSpPr>
        <p:spPr>
          <a:xfrm>
            <a:off x="6545179" y="1093412"/>
            <a:ext cx="2278929" cy="4524315"/>
          </a:xfrm>
          <a:prstGeom prst="rect">
            <a:avLst/>
          </a:prstGeom>
        </p:spPr>
        <p:txBody>
          <a:bodyPr wrap="square">
            <a:spAutoFit/>
          </a:bodyPr>
          <a:lstStyle/>
          <a:p>
            <a:pPr algn="just">
              <a:spcAft>
                <a:spcPts val="0"/>
              </a:spcAft>
            </a:pPr>
            <a:r>
              <a:rPr lang="mn-MN" sz="1200" i="1" dirty="0">
                <a:latin typeface="Times New Roman" charset="0"/>
                <a:ea typeface="Calibri" charset="0"/>
                <a:cs typeface="Times New Roman" charset="0"/>
              </a:rPr>
              <a:t>2016 оны хүлээгдэж буй гүйцэтгэлээр ЗГ-ын нийт өрийн үйлчилгээний ДНБ-д эзлэх хувь 21%-д хүрэхээр хүлээгдэж байгаа бол 2017 оны төсөөлөлөөр 20%-д хүрэхээр байна. </a:t>
            </a:r>
            <a:endParaRPr lang="en-US" sz="1200" i="1" dirty="0" smtClean="0">
              <a:latin typeface="Times New Roman" charset="0"/>
              <a:ea typeface="Calibri" charset="0"/>
              <a:cs typeface="Times New Roman" charset="0"/>
            </a:endParaRPr>
          </a:p>
          <a:p>
            <a:pPr algn="just">
              <a:spcAft>
                <a:spcPts val="0"/>
              </a:spcAft>
            </a:pPr>
            <a:endParaRPr lang="en-US" sz="1200" i="1" dirty="0">
              <a:latin typeface="Times New Roman" charset="0"/>
              <a:ea typeface="Calibri" charset="0"/>
              <a:cs typeface="Times New Roman" charset="0"/>
            </a:endParaRPr>
          </a:p>
          <a:p>
            <a:pPr algn="just">
              <a:spcAft>
                <a:spcPts val="0"/>
              </a:spcAft>
            </a:pPr>
            <a:r>
              <a:rPr lang="mn-MN" sz="1200" i="1" dirty="0" smtClean="0">
                <a:latin typeface="Times New Roman" charset="0"/>
                <a:ea typeface="Calibri" charset="0"/>
                <a:cs typeface="Times New Roman" charset="0"/>
              </a:rPr>
              <a:t>2016 </a:t>
            </a:r>
            <a:r>
              <a:rPr lang="mn-MN" sz="1200" i="1" dirty="0">
                <a:latin typeface="Times New Roman" charset="0"/>
                <a:ea typeface="Calibri" charset="0"/>
                <a:cs typeface="Times New Roman" charset="0"/>
              </a:rPr>
              <a:t>онд төлөгдөх хүүгийн төлбөр төсвийн тэнцвэржүүлсэн орлогын 20%, 2017 онд 23%-д хүрэхээр тооцоологдсон байна.  Сүүлийн жилүүдэд нийт өрийн үйлчилгээний төлбөр улсын тэнцвэржүүлсэн орлогод эзлэх хувь үлэмж нэмэгдэж байгаа ба энэ нь төсөвт ирэх өрийн дарамтыг улам нэмэгдүүлж, өрийг өрөөр хаах сонголтыг үлдээх, улмаар санхүүжилтын зардал өсөх, өрийн дарамт гүнзгийрэх нөхцлийг бүрдүүлэх эрсдэл өндөр байна. </a:t>
            </a:r>
            <a:endParaRPr lang="en-US" sz="1200" i="1" dirty="0">
              <a:effectLst/>
              <a:latin typeface="Calibri" charset="0"/>
              <a:ea typeface="Calibri" charset="0"/>
              <a:cs typeface="Times New Roman" charset="0"/>
            </a:endParaRPr>
          </a:p>
        </p:txBody>
      </p:sp>
    </p:spTree>
    <p:extLst>
      <p:ext uri="{BB962C8B-B14F-4D97-AF65-F5344CB8AC3E}">
        <p14:creationId xmlns:p14="http://schemas.microsoft.com/office/powerpoint/2010/main" val="8825619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rPr>
              <a:t>ӨРИЙН УДИРДЛАГА, ТОГТВОРТОЙ БАЙДАЛ </a:t>
            </a:r>
            <a:endParaRPr lang="en-US" sz="1600" b="1" dirty="0">
              <a:solidFill>
                <a:schemeClr val="tx1"/>
              </a:solidFill>
            </a:endParaRP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18</a:t>
            </a:fld>
            <a:endParaRPr lang="en-US" sz="1600" b="1" dirty="0"/>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24" name="TextBox 23"/>
          <p:cNvSpPr txBox="1"/>
          <p:nvPr/>
        </p:nvSpPr>
        <p:spPr>
          <a:xfrm>
            <a:off x="146670" y="630440"/>
            <a:ext cx="3264805" cy="276999"/>
          </a:xfrm>
          <a:prstGeom prst="rect">
            <a:avLst/>
          </a:prstGeom>
          <a:noFill/>
        </p:spPr>
        <p:txBody>
          <a:bodyPr wrap="none" rtlCol="0">
            <a:spAutoFit/>
          </a:bodyPr>
          <a:lstStyle/>
          <a:p>
            <a:r>
              <a:rPr lang="en-US" sz="1200" i="1" dirty="0" err="1" smtClean="0"/>
              <a:t>Гадаад</a:t>
            </a:r>
            <a:r>
              <a:rPr lang="en-US" sz="1200" i="1" dirty="0" smtClean="0"/>
              <a:t> </a:t>
            </a:r>
            <a:r>
              <a:rPr lang="en-US" sz="1200" i="1" dirty="0" err="1" smtClean="0"/>
              <a:t>өрийн</a:t>
            </a:r>
            <a:r>
              <a:rPr lang="en-US" sz="1200" i="1" dirty="0" smtClean="0"/>
              <a:t> </a:t>
            </a:r>
            <a:r>
              <a:rPr lang="en-US" sz="1200" i="1" dirty="0" err="1" smtClean="0"/>
              <a:t>тогтвортой</a:t>
            </a:r>
            <a:r>
              <a:rPr lang="en-US" sz="1200" i="1" dirty="0" smtClean="0"/>
              <a:t> </a:t>
            </a:r>
            <a:r>
              <a:rPr lang="en-US" sz="1200" i="1" dirty="0" err="1" smtClean="0"/>
              <a:t>байдлын</a:t>
            </a:r>
            <a:r>
              <a:rPr lang="en-US" sz="1200" i="1" dirty="0" smtClean="0"/>
              <a:t> </a:t>
            </a:r>
            <a:r>
              <a:rPr lang="en-US" sz="1200" i="1" dirty="0" err="1" smtClean="0"/>
              <a:t>үзүүлэлт</a:t>
            </a:r>
            <a:endParaRPr lang="en-US" sz="1200" b="1" i="1" dirty="0">
              <a:solidFill>
                <a:schemeClr val="tx2">
                  <a:lumMod val="60000"/>
                  <a:lumOff val="40000"/>
                </a:schemeClr>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750038026"/>
              </p:ext>
            </p:extLst>
          </p:nvPr>
        </p:nvGraphicFramePr>
        <p:xfrm>
          <a:off x="668275" y="1068339"/>
          <a:ext cx="5486400" cy="1844040"/>
        </p:xfrm>
        <a:graphic>
          <a:graphicData uri="http://schemas.openxmlformats.org/drawingml/2006/table">
            <a:tbl>
              <a:tblPr firstRow="1" firstCol="1" bandRow="1"/>
              <a:tblGrid>
                <a:gridCol w="2768274"/>
                <a:gridCol w="1013743"/>
                <a:gridCol w="554163"/>
                <a:gridCol w="575110"/>
                <a:gridCol w="575110"/>
              </a:tblGrid>
              <a:tr h="190500">
                <a:tc>
                  <a:txBody>
                    <a:bodyPr/>
                    <a:lstStyle/>
                    <a:p>
                      <a:endParaRPr lang="en-US" sz="1100">
                        <a:effectLst/>
                        <a:latin typeface="Calibri"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9050" cap="flat" cmpd="sng" algn="ctr">
                      <a:solidFill>
                        <a:srgbClr val="9CC2E5"/>
                      </a:solidFill>
                      <a:prstDash val="solid"/>
                      <a:round/>
                      <a:headEnd type="none" w="med" len="med"/>
                      <a:tailEnd type="none" w="med" len="med"/>
                    </a:lnB>
                    <a:solidFill>
                      <a:srgbClr val="FFFFFF"/>
                    </a:solidFill>
                  </a:tcPr>
                </a:tc>
                <a:tc>
                  <a:txBody>
                    <a:bodyPr/>
                    <a:lstStyle/>
                    <a:p>
                      <a:pPr algn="ctr">
                        <a:spcAft>
                          <a:spcPts val="0"/>
                        </a:spcAft>
                      </a:pPr>
                      <a:r>
                        <a:rPr lang="mn-MN" sz="1200" b="1">
                          <a:effectLst/>
                          <a:latin typeface="Times New Roman" charset="0"/>
                          <a:ea typeface="Times New Roman" charset="0"/>
                          <a:cs typeface="Times New Roman" charset="0"/>
                        </a:rPr>
                        <a:t>Сэрэмжлэх түвшин</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9050" cap="flat" cmpd="sng" algn="ctr">
                      <a:solidFill>
                        <a:srgbClr val="9CC2E5"/>
                      </a:solidFill>
                      <a:prstDash val="solid"/>
                      <a:round/>
                      <a:headEnd type="none" w="med" len="med"/>
                      <a:tailEnd type="none" w="med" len="med"/>
                    </a:lnB>
                    <a:solidFill>
                      <a:srgbClr val="FFFFFF"/>
                    </a:solidFill>
                  </a:tcPr>
                </a:tc>
                <a:tc>
                  <a:txBody>
                    <a:bodyPr/>
                    <a:lstStyle/>
                    <a:p>
                      <a:pPr algn="r">
                        <a:spcAft>
                          <a:spcPts val="0"/>
                        </a:spcAft>
                      </a:pPr>
                      <a:r>
                        <a:rPr lang="mn-MN" sz="1200" b="1">
                          <a:solidFill>
                            <a:srgbClr val="000000"/>
                          </a:solidFill>
                          <a:effectLst/>
                          <a:latin typeface="Times New Roman" charset="0"/>
                          <a:ea typeface="Times New Roman" charset="0"/>
                          <a:cs typeface="Times New Roman" charset="0"/>
                        </a:rPr>
                        <a:t>2013</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9050" cap="flat" cmpd="sng" algn="ctr">
                      <a:solidFill>
                        <a:srgbClr val="9CC2E5"/>
                      </a:solidFill>
                      <a:prstDash val="solid"/>
                      <a:round/>
                      <a:headEnd type="none" w="med" len="med"/>
                      <a:tailEnd type="none" w="med" len="med"/>
                    </a:lnB>
                    <a:solidFill>
                      <a:srgbClr val="FFFFFF"/>
                    </a:solidFill>
                  </a:tcPr>
                </a:tc>
                <a:tc>
                  <a:txBody>
                    <a:bodyPr/>
                    <a:lstStyle/>
                    <a:p>
                      <a:pPr algn="r">
                        <a:spcAft>
                          <a:spcPts val="0"/>
                        </a:spcAft>
                      </a:pPr>
                      <a:r>
                        <a:rPr lang="en-US" sz="1200" b="1">
                          <a:solidFill>
                            <a:srgbClr val="000000"/>
                          </a:solidFill>
                          <a:effectLst/>
                          <a:latin typeface="Times New Roman" charset="0"/>
                          <a:ea typeface="Times New Roman" charset="0"/>
                          <a:cs typeface="Times New Roman" charset="0"/>
                        </a:rPr>
                        <a:t>2014</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9050" cap="flat" cmpd="sng" algn="ctr">
                      <a:solidFill>
                        <a:srgbClr val="9CC2E5"/>
                      </a:solidFill>
                      <a:prstDash val="solid"/>
                      <a:round/>
                      <a:headEnd type="none" w="med" len="med"/>
                      <a:tailEnd type="none" w="med" len="med"/>
                    </a:lnB>
                    <a:solidFill>
                      <a:srgbClr val="FFFFFF"/>
                    </a:solidFill>
                  </a:tcPr>
                </a:tc>
                <a:tc>
                  <a:txBody>
                    <a:bodyPr/>
                    <a:lstStyle/>
                    <a:p>
                      <a:pPr algn="r">
                        <a:spcAft>
                          <a:spcPts val="0"/>
                        </a:spcAft>
                      </a:pPr>
                      <a:r>
                        <a:rPr lang="en-US" sz="1200" b="1">
                          <a:solidFill>
                            <a:srgbClr val="000000"/>
                          </a:solidFill>
                          <a:effectLst/>
                          <a:latin typeface="Times New Roman" charset="0"/>
                          <a:ea typeface="Times New Roman" charset="0"/>
                          <a:cs typeface="Times New Roman" charset="0"/>
                        </a:rPr>
                        <a:t>2015</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9050" cap="flat" cmpd="sng" algn="ctr">
                      <a:solidFill>
                        <a:srgbClr val="9CC2E5"/>
                      </a:solidFill>
                      <a:prstDash val="solid"/>
                      <a:round/>
                      <a:headEnd type="none" w="med" len="med"/>
                      <a:tailEnd type="none" w="med" len="med"/>
                    </a:lnB>
                    <a:solidFill>
                      <a:srgbClr val="FFFFFF"/>
                    </a:solidFill>
                  </a:tcPr>
                </a:tc>
              </a:tr>
              <a:tr h="190500">
                <a:tc>
                  <a:txBody>
                    <a:bodyPr/>
                    <a:lstStyle/>
                    <a:p>
                      <a:pPr>
                        <a:spcAft>
                          <a:spcPts val="0"/>
                        </a:spcAft>
                      </a:pPr>
                      <a:r>
                        <a:rPr lang="en-US" sz="1200">
                          <a:solidFill>
                            <a:srgbClr val="000000"/>
                          </a:solidFill>
                          <a:effectLst/>
                          <a:latin typeface="Times New Roman" charset="0"/>
                          <a:ea typeface="Times New Roman" charset="0"/>
                          <a:cs typeface="Times New Roman" charset="0"/>
                        </a:rPr>
                        <a:t>Гадаад өр (ӨҮЦ) / ДНБ</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40%</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mn-MN" sz="1200">
                          <a:solidFill>
                            <a:srgbClr val="000000"/>
                          </a:solidFill>
                          <a:effectLst/>
                          <a:latin typeface="Times New Roman" charset="0"/>
                          <a:ea typeface="Times New Roman" charset="0"/>
                          <a:cs typeface="Times New Roman" charset="0"/>
                        </a:rPr>
                        <a:t>34.7%</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46.3%</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52.1%</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r>
              <a:tr h="190500">
                <a:tc>
                  <a:txBody>
                    <a:bodyPr/>
                    <a:lstStyle/>
                    <a:p>
                      <a:pPr>
                        <a:spcAft>
                          <a:spcPts val="0"/>
                        </a:spcAft>
                      </a:pPr>
                      <a:r>
                        <a:rPr lang="en-US" sz="1200" dirty="0" err="1">
                          <a:solidFill>
                            <a:srgbClr val="000000"/>
                          </a:solidFill>
                          <a:effectLst/>
                          <a:latin typeface="Times New Roman" charset="0"/>
                          <a:ea typeface="Times New Roman" charset="0"/>
                          <a:cs typeface="Times New Roman" charset="0"/>
                        </a:rPr>
                        <a:t>Гадаад</a:t>
                      </a:r>
                      <a:r>
                        <a:rPr lang="en-US" sz="1200" dirty="0">
                          <a:solidFill>
                            <a:srgbClr val="000000"/>
                          </a:solidFill>
                          <a:effectLst/>
                          <a:latin typeface="Times New Roman" charset="0"/>
                          <a:ea typeface="Times New Roman" charset="0"/>
                          <a:cs typeface="Times New Roman" charset="0"/>
                        </a:rPr>
                        <a:t> </a:t>
                      </a:r>
                      <a:r>
                        <a:rPr lang="en-US" sz="1200" dirty="0" err="1">
                          <a:solidFill>
                            <a:srgbClr val="000000"/>
                          </a:solidFill>
                          <a:effectLst/>
                          <a:latin typeface="Times New Roman" charset="0"/>
                          <a:ea typeface="Times New Roman" charset="0"/>
                          <a:cs typeface="Times New Roman" charset="0"/>
                        </a:rPr>
                        <a:t>өр</a:t>
                      </a:r>
                      <a:r>
                        <a:rPr lang="en-US" sz="1200" dirty="0">
                          <a:solidFill>
                            <a:srgbClr val="000000"/>
                          </a:solidFill>
                          <a:effectLst/>
                          <a:latin typeface="Times New Roman" charset="0"/>
                          <a:ea typeface="Times New Roman" charset="0"/>
                          <a:cs typeface="Times New Roman" charset="0"/>
                        </a:rPr>
                        <a:t> (ӨҮЦ) / </a:t>
                      </a:r>
                      <a:r>
                        <a:rPr lang="en-US" sz="1200" dirty="0" err="1">
                          <a:solidFill>
                            <a:srgbClr val="000000"/>
                          </a:solidFill>
                          <a:effectLst/>
                          <a:latin typeface="Times New Roman" charset="0"/>
                          <a:ea typeface="Times New Roman" charset="0"/>
                          <a:cs typeface="Times New Roman" charset="0"/>
                        </a:rPr>
                        <a:t>Экспорт</a:t>
                      </a:r>
                      <a:endParaRPr lang="en-US" sz="1200" dirty="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150%</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mn-MN" sz="1200">
                          <a:solidFill>
                            <a:srgbClr val="000000"/>
                          </a:solidFill>
                          <a:effectLst/>
                          <a:latin typeface="Times New Roman" charset="0"/>
                          <a:ea typeface="Times New Roman" charset="0"/>
                          <a:cs typeface="Times New Roman" charset="0"/>
                        </a:rPr>
                        <a:t>77.0%</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99.1%</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129.0%</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r>
              <a:tr h="190500">
                <a:tc>
                  <a:txBody>
                    <a:bodyPr/>
                    <a:lstStyle/>
                    <a:p>
                      <a:pPr>
                        <a:spcAft>
                          <a:spcPts val="0"/>
                        </a:spcAft>
                      </a:pPr>
                      <a:r>
                        <a:rPr lang="en-US" sz="1200">
                          <a:solidFill>
                            <a:srgbClr val="000000"/>
                          </a:solidFill>
                          <a:effectLst/>
                          <a:latin typeface="Times New Roman" charset="0"/>
                          <a:ea typeface="Times New Roman" charset="0"/>
                          <a:cs typeface="Times New Roman" charset="0"/>
                        </a:rPr>
                        <a:t>Гадаад өр (ӨҮЦ) / Төсвийн тэнцвэржүүлсэн орлого</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250%</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mn-MN" sz="1200">
                          <a:solidFill>
                            <a:srgbClr val="000000"/>
                          </a:solidFill>
                          <a:effectLst/>
                          <a:latin typeface="Times New Roman" charset="0"/>
                          <a:ea typeface="Times New Roman" charset="0"/>
                          <a:cs typeface="Times New Roman" charset="0"/>
                        </a:rPr>
                        <a:t>103.6%</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162.6%</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201.9%</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r>
              <a:tr h="190500">
                <a:tc>
                  <a:txBody>
                    <a:bodyPr/>
                    <a:lstStyle/>
                    <a:p>
                      <a:pPr>
                        <a:spcAft>
                          <a:spcPts val="0"/>
                        </a:spcAft>
                      </a:pPr>
                      <a:r>
                        <a:rPr lang="en-US" sz="1200">
                          <a:solidFill>
                            <a:srgbClr val="000000"/>
                          </a:solidFill>
                          <a:effectLst/>
                          <a:latin typeface="Times New Roman" charset="0"/>
                          <a:ea typeface="Times New Roman" charset="0"/>
                          <a:cs typeface="Times New Roman" charset="0"/>
                        </a:rPr>
                        <a:t>Гадаад өрийн үйлчилгээ  / Экспорт</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20%</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mn-MN" sz="1200">
                          <a:solidFill>
                            <a:srgbClr val="000000"/>
                          </a:solidFill>
                          <a:effectLst/>
                          <a:latin typeface="Times New Roman" charset="0"/>
                          <a:ea typeface="Times New Roman" charset="0"/>
                          <a:cs typeface="Times New Roman" charset="0"/>
                        </a:rPr>
                        <a:t>2.9%</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4.9%</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5.0%</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r>
              <a:tr h="190500">
                <a:tc>
                  <a:txBody>
                    <a:bodyPr/>
                    <a:lstStyle/>
                    <a:p>
                      <a:pPr>
                        <a:spcAft>
                          <a:spcPts val="0"/>
                        </a:spcAft>
                      </a:pPr>
                      <a:r>
                        <a:rPr lang="en-US" sz="1200">
                          <a:solidFill>
                            <a:srgbClr val="000000"/>
                          </a:solidFill>
                          <a:effectLst/>
                          <a:latin typeface="Times New Roman" charset="0"/>
                          <a:ea typeface="Times New Roman" charset="0"/>
                          <a:cs typeface="Times New Roman" charset="0"/>
                        </a:rPr>
                        <a:t>Гадаад өрийн үйлчилгээ  / Төсвийн тэнцвэржүүлсэн орлого</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mn-MN" sz="1200">
                          <a:solidFill>
                            <a:srgbClr val="000000"/>
                          </a:solidFill>
                          <a:effectLst/>
                          <a:latin typeface="Times New Roman" charset="0"/>
                          <a:ea typeface="Times New Roman" charset="0"/>
                          <a:cs typeface="Times New Roman" charset="0"/>
                        </a:rPr>
                        <a:t>3</a:t>
                      </a:r>
                      <a:r>
                        <a:rPr lang="en-US" sz="1200">
                          <a:solidFill>
                            <a:srgbClr val="000000"/>
                          </a:solidFill>
                          <a:effectLst/>
                          <a:latin typeface="Times New Roman" charset="0"/>
                          <a:ea typeface="Times New Roman" charset="0"/>
                          <a:cs typeface="Times New Roman" charset="0"/>
                        </a:rPr>
                        <a:t>0%</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mn-MN" sz="1200">
                          <a:solidFill>
                            <a:srgbClr val="000000"/>
                          </a:solidFill>
                          <a:effectLst/>
                          <a:latin typeface="Times New Roman" charset="0"/>
                          <a:ea typeface="Times New Roman" charset="0"/>
                          <a:cs typeface="Times New Roman" charset="0"/>
                        </a:rPr>
                        <a:t>3.9%</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8.1%</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dirty="0">
                          <a:solidFill>
                            <a:srgbClr val="000000"/>
                          </a:solidFill>
                          <a:effectLst/>
                          <a:latin typeface="Times New Roman" charset="0"/>
                          <a:ea typeface="Times New Roman" charset="0"/>
                          <a:cs typeface="Times New Roman" charset="0"/>
                        </a:rPr>
                        <a:t>7.8%</a:t>
                      </a:r>
                      <a:endParaRPr lang="en-US" sz="1200" dirty="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080720481"/>
              </p:ext>
            </p:extLst>
          </p:nvPr>
        </p:nvGraphicFramePr>
        <p:xfrm>
          <a:off x="634105" y="3782150"/>
          <a:ext cx="5921375" cy="1112520"/>
        </p:xfrm>
        <a:graphic>
          <a:graphicData uri="http://schemas.openxmlformats.org/drawingml/2006/table">
            <a:tbl>
              <a:tblPr firstRow="1" firstCol="1" bandRow="1"/>
              <a:tblGrid>
                <a:gridCol w="3482975"/>
                <a:gridCol w="609600"/>
                <a:gridCol w="609600"/>
                <a:gridCol w="609600"/>
                <a:gridCol w="609600"/>
              </a:tblGrid>
              <a:tr h="190500">
                <a:tc>
                  <a:txBody>
                    <a:bodyPr/>
                    <a:lstStyle/>
                    <a:p>
                      <a:endParaRPr lang="en-US" sz="1100">
                        <a:effectLst/>
                        <a:latin typeface="Calibri"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9050" cap="flat" cmpd="sng" algn="ctr">
                      <a:solidFill>
                        <a:srgbClr val="9CC2E5"/>
                      </a:solidFill>
                      <a:prstDash val="solid"/>
                      <a:round/>
                      <a:headEnd type="none" w="med" len="med"/>
                      <a:tailEnd type="none" w="med" len="med"/>
                    </a:lnB>
                    <a:solidFill>
                      <a:srgbClr val="FFFFFF"/>
                    </a:solidFill>
                  </a:tcPr>
                </a:tc>
                <a:tc>
                  <a:txBody>
                    <a:bodyPr/>
                    <a:lstStyle/>
                    <a:p>
                      <a:pPr algn="r">
                        <a:spcAft>
                          <a:spcPts val="0"/>
                        </a:spcAft>
                      </a:pPr>
                      <a:r>
                        <a:rPr lang="en-US" sz="1200" b="1">
                          <a:solidFill>
                            <a:srgbClr val="000000"/>
                          </a:solidFill>
                          <a:effectLst/>
                          <a:latin typeface="Times New Roman" charset="0"/>
                          <a:ea typeface="Times New Roman" charset="0"/>
                          <a:cs typeface="Times New Roman" charset="0"/>
                        </a:rPr>
                        <a:t>2016</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9050" cap="flat" cmpd="sng" algn="ctr">
                      <a:solidFill>
                        <a:srgbClr val="9CC2E5"/>
                      </a:solidFill>
                      <a:prstDash val="solid"/>
                      <a:round/>
                      <a:headEnd type="none" w="med" len="med"/>
                      <a:tailEnd type="none" w="med" len="med"/>
                    </a:lnB>
                    <a:solidFill>
                      <a:srgbClr val="FFFFFF"/>
                    </a:solidFill>
                  </a:tcPr>
                </a:tc>
                <a:tc>
                  <a:txBody>
                    <a:bodyPr/>
                    <a:lstStyle/>
                    <a:p>
                      <a:pPr algn="r">
                        <a:spcAft>
                          <a:spcPts val="0"/>
                        </a:spcAft>
                      </a:pPr>
                      <a:r>
                        <a:rPr lang="en-US" sz="1200" b="1">
                          <a:solidFill>
                            <a:srgbClr val="000000"/>
                          </a:solidFill>
                          <a:effectLst/>
                          <a:latin typeface="Times New Roman" charset="0"/>
                          <a:ea typeface="Times New Roman" charset="0"/>
                          <a:cs typeface="Times New Roman" charset="0"/>
                        </a:rPr>
                        <a:t>2017</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9050" cap="flat" cmpd="sng" algn="ctr">
                      <a:solidFill>
                        <a:srgbClr val="9CC2E5"/>
                      </a:solidFill>
                      <a:prstDash val="solid"/>
                      <a:round/>
                      <a:headEnd type="none" w="med" len="med"/>
                      <a:tailEnd type="none" w="med" len="med"/>
                    </a:lnB>
                    <a:solidFill>
                      <a:srgbClr val="FFFFFF"/>
                    </a:solidFill>
                  </a:tcPr>
                </a:tc>
                <a:tc>
                  <a:txBody>
                    <a:bodyPr/>
                    <a:lstStyle/>
                    <a:p>
                      <a:pPr algn="r">
                        <a:spcAft>
                          <a:spcPts val="0"/>
                        </a:spcAft>
                      </a:pPr>
                      <a:r>
                        <a:rPr lang="en-US" sz="1200" b="1">
                          <a:solidFill>
                            <a:srgbClr val="000000"/>
                          </a:solidFill>
                          <a:effectLst/>
                          <a:latin typeface="Times New Roman" charset="0"/>
                          <a:ea typeface="Times New Roman" charset="0"/>
                          <a:cs typeface="Times New Roman" charset="0"/>
                        </a:rPr>
                        <a:t>2018</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9050" cap="flat" cmpd="sng" algn="ctr">
                      <a:solidFill>
                        <a:srgbClr val="9CC2E5"/>
                      </a:solidFill>
                      <a:prstDash val="solid"/>
                      <a:round/>
                      <a:headEnd type="none" w="med" len="med"/>
                      <a:tailEnd type="none" w="med" len="med"/>
                    </a:lnB>
                    <a:solidFill>
                      <a:srgbClr val="FFFFFF"/>
                    </a:solidFill>
                  </a:tcPr>
                </a:tc>
                <a:tc>
                  <a:txBody>
                    <a:bodyPr/>
                    <a:lstStyle/>
                    <a:p>
                      <a:pPr algn="r">
                        <a:spcAft>
                          <a:spcPts val="0"/>
                        </a:spcAft>
                      </a:pPr>
                      <a:r>
                        <a:rPr lang="en-US" sz="1200" b="1" dirty="0">
                          <a:solidFill>
                            <a:srgbClr val="000000"/>
                          </a:solidFill>
                          <a:effectLst/>
                          <a:latin typeface="Times New Roman" charset="0"/>
                          <a:ea typeface="Times New Roman" charset="0"/>
                          <a:cs typeface="Times New Roman" charset="0"/>
                        </a:rPr>
                        <a:t>2019</a:t>
                      </a:r>
                      <a:endParaRPr lang="en-US" sz="1200" dirty="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9050" cap="flat" cmpd="sng" algn="ctr">
                      <a:solidFill>
                        <a:srgbClr val="9CC2E5"/>
                      </a:solidFill>
                      <a:prstDash val="solid"/>
                      <a:round/>
                      <a:headEnd type="none" w="med" len="med"/>
                      <a:tailEnd type="none" w="med" len="med"/>
                    </a:lnB>
                    <a:solidFill>
                      <a:srgbClr val="FFFFFF"/>
                    </a:solidFill>
                  </a:tcPr>
                </a:tc>
              </a:tr>
              <a:tr h="190500">
                <a:tc>
                  <a:txBody>
                    <a:bodyPr/>
                    <a:lstStyle/>
                    <a:p>
                      <a:pPr>
                        <a:spcAft>
                          <a:spcPts val="0"/>
                        </a:spcAft>
                      </a:pPr>
                      <a:r>
                        <a:rPr lang="en-US" sz="1200">
                          <a:solidFill>
                            <a:srgbClr val="000000"/>
                          </a:solidFill>
                          <a:effectLst/>
                          <a:latin typeface="Times New Roman" charset="0"/>
                          <a:ea typeface="Times New Roman" charset="0"/>
                          <a:cs typeface="Times New Roman" charset="0"/>
                        </a:rPr>
                        <a:t>Засгийн газрын</a:t>
                      </a:r>
                      <a:r>
                        <a:rPr lang="mn-MN" sz="1200">
                          <a:solidFill>
                            <a:srgbClr val="000000"/>
                          </a:solidFill>
                          <a:effectLst/>
                          <a:latin typeface="Times New Roman" charset="0"/>
                          <a:ea typeface="Times New Roman" charset="0"/>
                          <a:cs typeface="Times New Roman" charset="0"/>
                        </a:rPr>
                        <a:t> нийт</a:t>
                      </a:r>
                      <a:r>
                        <a:rPr lang="en-US" sz="1200">
                          <a:solidFill>
                            <a:srgbClr val="000000"/>
                          </a:solidFill>
                          <a:effectLst/>
                          <a:latin typeface="Times New Roman" charset="0"/>
                          <a:ea typeface="Times New Roman" charset="0"/>
                          <a:cs typeface="Times New Roman" charset="0"/>
                        </a:rPr>
                        <a:t> өр (ӨҮЦ) / ДНБ</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88%</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85%</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80%</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75%</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r>
              <a:tr h="190500">
                <a:tc>
                  <a:txBody>
                    <a:bodyPr/>
                    <a:lstStyle/>
                    <a:p>
                      <a:pPr>
                        <a:spcAft>
                          <a:spcPts val="0"/>
                        </a:spcAft>
                      </a:pPr>
                      <a:r>
                        <a:rPr lang="en-US" sz="1200">
                          <a:solidFill>
                            <a:srgbClr val="000000"/>
                          </a:solidFill>
                          <a:effectLst/>
                          <a:latin typeface="Times New Roman" charset="0"/>
                          <a:ea typeface="Times New Roman" charset="0"/>
                          <a:cs typeface="Times New Roman" charset="0"/>
                        </a:rPr>
                        <a:t>Засгийн газрын </a:t>
                      </a:r>
                      <a:r>
                        <a:rPr lang="mn-MN" sz="1200">
                          <a:solidFill>
                            <a:srgbClr val="000000"/>
                          </a:solidFill>
                          <a:effectLst/>
                          <a:latin typeface="Times New Roman" charset="0"/>
                          <a:ea typeface="Times New Roman" charset="0"/>
                          <a:cs typeface="Times New Roman" charset="0"/>
                        </a:rPr>
                        <a:t>нийт </a:t>
                      </a:r>
                      <a:r>
                        <a:rPr lang="en-US" sz="1200">
                          <a:solidFill>
                            <a:srgbClr val="000000"/>
                          </a:solidFill>
                          <a:effectLst/>
                          <a:latin typeface="Times New Roman" charset="0"/>
                          <a:ea typeface="Times New Roman" charset="0"/>
                          <a:cs typeface="Times New Roman" charset="0"/>
                        </a:rPr>
                        <a:t>өр (ӨҮЦ) / Төсвийн тэнцвэржүүлсэн орлого</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396%</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372%</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342%</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330%</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r>
              <a:tr h="190500">
                <a:tc>
                  <a:txBody>
                    <a:bodyPr/>
                    <a:lstStyle/>
                    <a:p>
                      <a:pPr>
                        <a:spcAft>
                          <a:spcPts val="0"/>
                        </a:spcAft>
                      </a:pPr>
                      <a:r>
                        <a:rPr lang="mn-MN" sz="1200">
                          <a:solidFill>
                            <a:srgbClr val="000000"/>
                          </a:solidFill>
                          <a:effectLst/>
                          <a:latin typeface="Times New Roman" charset="0"/>
                          <a:ea typeface="Times New Roman" charset="0"/>
                          <a:cs typeface="Times New Roman" charset="0"/>
                        </a:rPr>
                        <a:t>Нийт ЗГ-ын ө</a:t>
                      </a:r>
                      <a:r>
                        <a:rPr lang="en-US" sz="1200">
                          <a:solidFill>
                            <a:srgbClr val="000000"/>
                          </a:solidFill>
                          <a:effectLst/>
                          <a:latin typeface="Times New Roman" charset="0"/>
                          <a:ea typeface="Times New Roman" charset="0"/>
                          <a:cs typeface="Times New Roman" charset="0"/>
                        </a:rPr>
                        <a:t>рийн үйлчилгээ / Төсвийн тэнцвэржүүлсэн орлого</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94%</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dirty="0">
                          <a:solidFill>
                            <a:srgbClr val="000000"/>
                          </a:solidFill>
                          <a:effectLst/>
                          <a:latin typeface="Times New Roman" charset="0"/>
                          <a:ea typeface="Times New Roman" charset="0"/>
                          <a:cs typeface="Times New Roman" charset="0"/>
                        </a:rPr>
                        <a:t>88%</a:t>
                      </a:r>
                      <a:endParaRPr lang="en-US" sz="1200" dirty="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r">
                        <a:spcAft>
                          <a:spcPts val="0"/>
                        </a:spcAft>
                      </a:pPr>
                      <a:r>
                        <a:rPr lang="en-US" sz="1200">
                          <a:solidFill>
                            <a:srgbClr val="000000"/>
                          </a:solidFill>
                          <a:effectLst/>
                          <a:latin typeface="Times New Roman" charset="0"/>
                          <a:ea typeface="Times New Roman" charset="0"/>
                          <a:cs typeface="Times New Roman" charset="0"/>
                        </a:rPr>
                        <a:t>99%</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endParaRPr lang="en-US" sz="1100" dirty="0">
                        <a:effectLst/>
                        <a:latin typeface="Calibri"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r>
            </a:tbl>
          </a:graphicData>
        </a:graphic>
      </p:graphicFrame>
      <p:sp>
        <p:nvSpPr>
          <p:cNvPr id="15" name="TextBox 14"/>
          <p:cNvSpPr txBox="1"/>
          <p:nvPr/>
        </p:nvSpPr>
        <p:spPr>
          <a:xfrm>
            <a:off x="146670" y="3170220"/>
            <a:ext cx="3448123" cy="276999"/>
          </a:xfrm>
          <a:prstGeom prst="rect">
            <a:avLst/>
          </a:prstGeom>
          <a:noFill/>
        </p:spPr>
        <p:txBody>
          <a:bodyPr wrap="none" rtlCol="0">
            <a:spAutoFit/>
          </a:bodyPr>
          <a:lstStyle/>
          <a:p>
            <a:r>
              <a:rPr lang="en-US" sz="1200" i="1" dirty="0" err="1" smtClean="0"/>
              <a:t>Засгийн</a:t>
            </a:r>
            <a:r>
              <a:rPr lang="en-US" sz="1200" i="1" dirty="0" smtClean="0"/>
              <a:t> </a:t>
            </a:r>
            <a:r>
              <a:rPr lang="en-US" sz="1200" i="1" dirty="0" err="1" smtClean="0"/>
              <a:t>газрын</a:t>
            </a:r>
            <a:r>
              <a:rPr lang="en-US" sz="1200" i="1" dirty="0" smtClean="0"/>
              <a:t> </a:t>
            </a:r>
            <a:r>
              <a:rPr lang="en-US" sz="1200" i="1" dirty="0" err="1" smtClean="0"/>
              <a:t>нийт</a:t>
            </a:r>
            <a:r>
              <a:rPr lang="en-US" sz="1200" i="1" dirty="0" smtClean="0"/>
              <a:t> </a:t>
            </a:r>
            <a:r>
              <a:rPr lang="en-US" sz="1200" i="1" dirty="0" err="1" smtClean="0"/>
              <a:t>өрийн</a:t>
            </a:r>
            <a:r>
              <a:rPr lang="en-US" sz="1200" i="1" dirty="0" smtClean="0"/>
              <a:t> </a:t>
            </a:r>
            <a:r>
              <a:rPr lang="en-US" sz="1200" i="1" dirty="0" err="1" smtClean="0"/>
              <a:t>дарамтын</a:t>
            </a:r>
            <a:r>
              <a:rPr lang="en-US" sz="1200" i="1" dirty="0" smtClean="0"/>
              <a:t> </a:t>
            </a:r>
            <a:r>
              <a:rPr lang="en-US" sz="1200" i="1" dirty="0" err="1" smtClean="0"/>
              <a:t>үзүүлэлт</a:t>
            </a:r>
            <a:endParaRPr lang="en-US" sz="1200" b="1" i="1" dirty="0">
              <a:solidFill>
                <a:schemeClr val="tx2">
                  <a:lumMod val="60000"/>
                  <a:lumOff val="40000"/>
                </a:schemeClr>
              </a:solidFill>
            </a:endParaRPr>
          </a:p>
        </p:txBody>
      </p:sp>
      <p:sp>
        <p:nvSpPr>
          <p:cNvPr id="7" name="Rectangle 6"/>
          <p:cNvSpPr/>
          <p:nvPr/>
        </p:nvSpPr>
        <p:spPr>
          <a:xfrm>
            <a:off x="6718580" y="863105"/>
            <a:ext cx="2394284" cy="4339650"/>
          </a:xfrm>
          <a:prstGeom prst="rect">
            <a:avLst/>
          </a:prstGeom>
        </p:spPr>
        <p:txBody>
          <a:bodyPr wrap="square">
            <a:spAutoFit/>
          </a:bodyPr>
          <a:lstStyle/>
          <a:p>
            <a:r>
              <a:rPr lang="mn-MN" sz="1200" dirty="0">
                <a:latin typeface="Times New Roman" charset="0"/>
                <a:ea typeface="Calibri" charset="0"/>
              </a:rPr>
              <a:t>Дэлхийн банк Олон улсын валютын сангийн санал болгодог Засгийн газрын нийт өрийн тогтвортой байдлыг хэмжих дээрх 3 үзүүлэлт байдаг ба уг аргачлалын дагуу тооцоолол хийж үзэхэд ЗГ-ын нийт өрийн төсвийн тэнцвэржүүлсэн орлогод эзлэх хувь 88%, хэрэв 2017 онд </a:t>
            </a:r>
            <a:r>
              <a:rPr lang="mn-MN" sz="1200" dirty="0" smtClean="0">
                <a:latin typeface="Times New Roman" charset="0"/>
                <a:ea typeface="Calibri" charset="0"/>
              </a:rPr>
              <a:t>хугацаа</a:t>
            </a:r>
            <a:r>
              <a:rPr lang="en-US" sz="1200" dirty="0" smtClean="0">
                <a:latin typeface="Times New Roman" charset="0"/>
                <a:ea typeface="Calibri" charset="0"/>
              </a:rPr>
              <a:t> </a:t>
            </a:r>
            <a:r>
              <a:rPr lang="mn-MN" sz="1200" dirty="0" smtClean="0">
                <a:latin typeface="Times New Roman" charset="0"/>
                <a:ea typeface="Calibri" charset="0"/>
              </a:rPr>
              <a:t>н</a:t>
            </a:r>
            <a:r>
              <a:rPr lang="en-US" sz="1200" dirty="0" err="1" smtClean="0">
                <a:latin typeface="Times New Roman" charset="0"/>
                <a:ea typeface="Calibri" charset="0"/>
              </a:rPr>
              <a:t>ь</a:t>
            </a:r>
            <a:r>
              <a:rPr lang="mn-MN" sz="1200" dirty="0" smtClean="0">
                <a:latin typeface="Times New Roman" charset="0"/>
                <a:ea typeface="Calibri" charset="0"/>
              </a:rPr>
              <a:t> дуус</a:t>
            </a:r>
            <a:r>
              <a:rPr lang="en-US" sz="1200" dirty="0" err="1" smtClean="0">
                <a:latin typeface="Times New Roman" charset="0"/>
                <a:ea typeface="Calibri" charset="0"/>
              </a:rPr>
              <a:t>ч</a:t>
            </a:r>
            <a:r>
              <a:rPr lang="mn-MN" sz="1200" dirty="0" smtClean="0">
                <a:latin typeface="Times New Roman" charset="0"/>
                <a:ea typeface="Calibri" charset="0"/>
              </a:rPr>
              <a:t> </a:t>
            </a:r>
            <a:r>
              <a:rPr lang="mn-MN" sz="1200" dirty="0">
                <a:latin typeface="Times New Roman" charset="0"/>
                <a:ea typeface="Calibri" charset="0"/>
              </a:rPr>
              <a:t>буй </a:t>
            </a:r>
            <a:r>
              <a:rPr lang="mn-MN" sz="1200" dirty="0" smtClean="0">
                <a:latin typeface="Times New Roman" charset="0"/>
                <a:ea typeface="Calibri" charset="0"/>
              </a:rPr>
              <a:t>ХБ-</a:t>
            </a:r>
            <a:r>
              <a:rPr lang="en-US" sz="1200" dirty="0" err="1" smtClean="0">
                <a:latin typeface="Times New Roman" charset="0"/>
                <a:ea typeface="Calibri" charset="0"/>
              </a:rPr>
              <a:t>н</a:t>
            </a:r>
            <a:r>
              <a:rPr lang="mn-MN" sz="1200" dirty="0" smtClean="0">
                <a:latin typeface="Times New Roman" charset="0"/>
                <a:ea typeface="Calibri" charset="0"/>
              </a:rPr>
              <a:t>ы </a:t>
            </a:r>
            <a:r>
              <a:rPr lang="mn-MN" sz="1200" dirty="0">
                <a:latin typeface="Times New Roman" charset="0"/>
                <a:ea typeface="Calibri" charset="0"/>
              </a:rPr>
              <a:t>580 сая ам.долларын евро бондыг ЗГ төлөхөөр тооцвол энэ харьцаа 107%-д хүрэх тооцоолол байна. Өрийн үйлчилгээ </a:t>
            </a:r>
            <a:r>
              <a:rPr lang="en-US" sz="1200" dirty="0" err="1" smtClean="0">
                <a:latin typeface="Times New Roman" charset="0"/>
                <a:ea typeface="Calibri" charset="0"/>
              </a:rPr>
              <a:t>ба</a:t>
            </a:r>
            <a:r>
              <a:rPr lang="en-US" sz="1200" dirty="0" smtClean="0">
                <a:latin typeface="Times New Roman" charset="0"/>
                <a:ea typeface="Calibri" charset="0"/>
              </a:rPr>
              <a:t> </a:t>
            </a:r>
            <a:r>
              <a:rPr lang="mn-MN" sz="1200" dirty="0" smtClean="0">
                <a:latin typeface="Times New Roman" charset="0"/>
                <a:ea typeface="Calibri" charset="0"/>
              </a:rPr>
              <a:t>төсвийн </a:t>
            </a:r>
            <a:r>
              <a:rPr lang="mn-MN" sz="1200" dirty="0">
                <a:latin typeface="Times New Roman" charset="0"/>
                <a:ea typeface="Calibri" charset="0"/>
              </a:rPr>
              <a:t>орлогын харьцаа ирэх онуудад өндөр байгаа нь Засгийн газар өрөө шинэчлэх эсвэл өөр эх үүсвэрийн зээлээр өмнөх өрөө дарахаас өөр сонголтгүй байгаа нь харагдаж байна. Энэ тохиолдолд хүүгийн зардал өсөх ба өрийн дарамт нэмэгдэх өндөр эрсдлийг дагуулж байна</a:t>
            </a:r>
            <a:r>
              <a:rPr lang="en-US" sz="1200" dirty="0"/>
              <a:t> </a:t>
            </a:r>
          </a:p>
        </p:txBody>
      </p:sp>
    </p:spTree>
    <p:extLst>
      <p:ext uri="{BB962C8B-B14F-4D97-AF65-F5344CB8AC3E}">
        <p14:creationId xmlns:p14="http://schemas.microsoft.com/office/powerpoint/2010/main" val="3335955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rPr>
              <a:t>ӨРИЙН УДИРДЛАГА, ТОГТВОРТОЙ БАЙДАЛ </a:t>
            </a:r>
            <a:endParaRPr lang="en-US" sz="1600" b="1" dirty="0">
              <a:solidFill>
                <a:schemeClr val="tx1"/>
              </a:solidFill>
            </a:endParaRP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19</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24" name="TextBox 23"/>
          <p:cNvSpPr txBox="1"/>
          <p:nvPr/>
        </p:nvSpPr>
        <p:spPr>
          <a:xfrm>
            <a:off x="182765" y="814111"/>
            <a:ext cx="2542171" cy="276999"/>
          </a:xfrm>
          <a:prstGeom prst="rect">
            <a:avLst/>
          </a:prstGeom>
          <a:noFill/>
        </p:spPr>
        <p:txBody>
          <a:bodyPr wrap="none" rtlCol="0">
            <a:spAutoFit/>
          </a:bodyPr>
          <a:lstStyle/>
          <a:p>
            <a:r>
              <a:rPr lang="en-US" sz="1200" i="1" dirty="0" err="1" smtClean="0"/>
              <a:t>Зээлжих</a:t>
            </a:r>
            <a:r>
              <a:rPr lang="en-US" sz="1200" i="1" dirty="0" smtClean="0"/>
              <a:t> </a:t>
            </a:r>
            <a:r>
              <a:rPr lang="en-US" sz="1200" i="1" dirty="0" err="1" smtClean="0"/>
              <a:t>зэрэглэл</a:t>
            </a:r>
            <a:r>
              <a:rPr lang="en-US" sz="1200" i="1" dirty="0" smtClean="0"/>
              <a:t> </a:t>
            </a:r>
            <a:r>
              <a:rPr lang="en-US" sz="1200" i="1" dirty="0" err="1" smtClean="0"/>
              <a:t>түүний</a:t>
            </a:r>
            <a:r>
              <a:rPr lang="en-US" sz="1200" i="1" dirty="0" smtClean="0"/>
              <a:t> </a:t>
            </a:r>
            <a:r>
              <a:rPr lang="en-US" sz="1200" i="1" dirty="0" err="1" smtClean="0"/>
              <a:t>нөлөөлөл</a:t>
            </a:r>
            <a:endParaRPr lang="en-US" sz="1200" b="1" i="1" dirty="0">
              <a:solidFill>
                <a:schemeClr val="tx2">
                  <a:lumMod val="60000"/>
                  <a:lumOff val="40000"/>
                </a:schemeClr>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8659416"/>
              </p:ext>
            </p:extLst>
          </p:nvPr>
        </p:nvGraphicFramePr>
        <p:xfrm>
          <a:off x="358022" y="1461791"/>
          <a:ext cx="5997575" cy="731520"/>
        </p:xfrm>
        <a:graphic>
          <a:graphicData uri="http://schemas.openxmlformats.org/drawingml/2006/table">
            <a:tbl>
              <a:tblPr firstRow="1" firstCol="1" bandRow="1"/>
              <a:tblGrid>
                <a:gridCol w="1654175"/>
                <a:gridCol w="1428750"/>
                <a:gridCol w="1600200"/>
                <a:gridCol w="1314450"/>
              </a:tblGrid>
              <a:tr h="0">
                <a:tc>
                  <a:txBody>
                    <a:bodyPr/>
                    <a:lstStyle/>
                    <a:p>
                      <a:pPr>
                        <a:spcAft>
                          <a:spcPts val="0"/>
                        </a:spcAft>
                      </a:pPr>
                      <a:r>
                        <a:rPr lang="mn-MN" sz="1200" b="1">
                          <a:effectLst/>
                          <a:latin typeface="Times New Roman" charset="0"/>
                          <a:ea typeface="Calibri" charset="0"/>
                          <a:cs typeface="Times New Roman" charset="0"/>
                        </a:rPr>
                        <a:t> </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9050" cap="flat" cmpd="sng" algn="ctr">
                      <a:solidFill>
                        <a:srgbClr val="9CC2E5"/>
                      </a:solidFill>
                      <a:prstDash val="solid"/>
                      <a:round/>
                      <a:headEnd type="none" w="med" len="med"/>
                      <a:tailEnd type="none" w="med" len="med"/>
                    </a:lnB>
                    <a:solidFill>
                      <a:srgbClr val="FFFFFF"/>
                    </a:solidFill>
                  </a:tcPr>
                </a:tc>
                <a:tc>
                  <a:txBody>
                    <a:bodyPr/>
                    <a:lstStyle/>
                    <a:p>
                      <a:pPr algn="ctr">
                        <a:spcAft>
                          <a:spcPts val="0"/>
                        </a:spcAft>
                      </a:pPr>
                      <a:r>
                        <a:rPr lang="en-US" sz="1200" b="1">
                          <a:effectLst/>
                          <a:latin typeface="Times New Roman" charset="0"/>
                          <a:ea typeface="Calibri" charset="0"/>
                          <a:cs typeface="Times New Roman" charset="0"/>
                        </a:rPr>
                        <a:t>2014.11</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9050" cap="flat" cmpd="sng" algn="ctr">
                      <a:solidFill>
                        <a:srgbClr val="9CC2E5"/>
                      </a:solidFill>
                      <a:prstDash val="solid"/>
                      <a:round/>
                      <a:headEnd type="none" w="med" len="med"/>
                      <a:tailEnd type="none" w="med" len="med"/>
                    </a:lnB>
                    <a:solidFill>
                      <a:srgbClr val="FFFFFF"/>
                    </a:solidFill>
                  </a:tcPr>
                </a:tc>
                <a:tc>
                  <a:txBody>
                    <a:bodyPr/>
                    <a:lstStyle/>
                    <a:p>
                      <a:pPr algn="ctr">
                        <a:spcAft>
                          <a:spcPts val="0"/>
                        </a:spcAft>
                      </a:pPr>
                      <a:r>
                        <a:rPr lang="en-US" sz="1200" b="1">
                          <a:effectLst/>
                          <a:latin typeface="Times New Roman" charset="0"/>
                          <a:ea typeface="Calibri" charset="0"/>
                          <a:cs typeface="Times New Roman" charset="0"/>
                        </a:rPr>
                        <a:t>2015.11</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9050" cap="flat" cmpd="sng" algn="ctr">
                      <a:solidFill>
                        <a:srgbClr val="9CC2E5"/>
                      </a:solidFill>
                      <a:prstDash val="solid"/>
                      <a:round/>
                      <a:headEnd type="none" w="med" len="med"/>
                      <a:tailEnd type="none" w="med" len="med"/>
                    </a:lnB>
                    <a:solidFill>
                      <a:srgbClr val="FFFFFF"/>
                    </a:solidFill>
                  </a:tcPr>
                </a:tc>
                <a:tc>
                  <a:txBody>
                    <a:bodyPr/>
                    <a:lstStyle/>
                    <a:p>
                      <a:pPr algn="ctr">
                        <a:spcAft>
                          <a:spcPts val="0"/>
                        </a:spcAft>
                      </a:pPr>
                      <a:r>
                        <a:rPr lang="en-US" sz="1200" b="1">
                          <a:effectLst/>
                          <a:latin typeface="Times New Roman" charset="0"/>
                          <a:ea typeface="Calibri" charset="0"/>
                          <a:cs typeface="Times New Roman" charset="0"/>
                        </a:rPr>
                        <a:t>2016.10</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9050" cap="flat" cmpd="sng" algn="ctr">
                      <a:solidFill>
                        <a:srgbClr val="9CC2E5"/>
                      </a:solidFill>
                      <a:prstDash val="solid"/>
                      <a:round/>
                      <a:headEnd type="none" w="med" len="med"/>
                      <a:tailEnd type="none" w="med" len="med"/>
                    </a:lnB>
                    <a:solidFill>
                      <a:srgbClr val="FFFFFF"/>
                    </a:solidFill>
                  </a:tcPr>
                </a:tc>
              </a:tr>
              <a:tr h="0">
                <a:tc>
                  <a:txBody>
                    <a:bodyPr/>
                    <a:lstStyle/>
                    <a:p>
                      <a:pPr>
                        <a:spcAft>
                          <a:spcPts val="0"/>
                        </a:spcAft>
                      </a:pPr>
                      <a:r>
                        <a:rPr lang="en-US" sz="1200" b="1">
                          <a:effectLst/>
                          <a:latin typeface="Times New Roman" charset="0"/>
                          <a:ea typeface="Calibri" charset="0"/>
                          <a:cs typeface="Times New Roman" charset="0"/>
                        </a:rPr>
                        <a:t>S&amp;P</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ctr">
                        <a:spcAft>
                          <a:spcPts val="0"/>
                        </a:spcAft>
                      </a:pPr>
                      <a:r>
                        <a:rPr lang="mn-MN" sz="1200">
                          <a:effectLst/>
                          <a:latin typeface="Times New Roman" charset="0"/>
                          <a:ea typeface="Calibri" charset="0"/>
                          <a:cs typeface="Times New Roman" charset="0"/>
                        </a:rPr>
                        <a:t>В</a:t>
                      </a:r>
                      <a:r>
                        <a:rPr lang="en-US" sz="1200">
                          <a:effectLst/>
                          <a:latin typeface="Times New Roman" charset="0"/>
                          <a:ea typeface="Calibri" charset="0"/>
                          <a:cs typeface="Times New Roman" charset="0"/>
                        </a:rPr>
                        <a:t>+</a:t>
                      </a:r>
                      <a:r>
                        <a:rPr lang="mn-MN" sz="1200">
                          <a:effectLst/>
                          <a:latin typeface="Times New Roman" charset="0"/>
                          <a:ea typeface="Calibri" charset="0"/>
                          <a:cs typeface="Times New Roman" charset="0"/>
                        </a:rPr>
                        <a:t> тогтвортой</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ctr">
                        <a:spcAft>
                          <a:spcPts val="0"/>
                        </a:spcAft>
                      </a:pPr>
                      <a:r>
                        <a:rPr lang="mn-MN" sz="1200" dirty="0">
                          <a:effectLst/>
                          <a:latin typeface="Times New Roman" charset="0"/>
                          <a:ea typeface="Calibri" charset="0"/>
                          <a:cs typeface="Times New Roman" charset="0"/>
                        </a:rPr>
                        <a:t>В</a:t>
                      </a:r>
                      <a:r>
                        <a:rPr lang="en-US" sz="1200" dirty="0">
                          <a:effectLst/>
                          <a:latin typeface="Times New Roman" charset="0"/>
                          <a:ea typeface="Calibri" charset="0"/>
                          <a:cs typeface="Times New Roman" charset="0"/>
                        </a:rPr>
                        <a:t>+</a:t>
                      </a:r>
                      <a:r>
                        <a:rPr lang="mn-MN" sz="1200" dirty="0">
                          <a:effectLst/>
                          <a:latin typeface="Times New Roman" charset="0"/>
                          <a:ea typeface="Calibri" charset="0"/>
                          <a:cs typeface="Times New Roman" charset="0"/>
                        </a:rPr>
                        <a:t>тогтвортой</a:t>
                      </a:r>
                      <a:endParaRPr lang="en-US" sz="1200" dirty="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ctr">
                        <a:spcAft>
                          <a:spcPts val="0"/>
                        </a:spcAft>
                      </a:pPr>
                      <a:r>
                        <a:rPr lang="mn-MN" sz="1200">
                          <a:effectLst/>
                          <a:latin typeface="Times New Roman" charset="0"/>
                          <a:ea typeface="Calibri" charset="0"/>
                          <a:cs typeface="Times New Roman" charset="0"/>
                        </a:rPr>
                        <a:t>В- тогтвортой</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r>
              <a:tr h="0">
                <a:tc>
                  <a:txBody>
                    <a:bodyPr/>
                    <a:lstStyle/>
                    <a:p>
                      <a:pPr>
                        <a:spcAft>
                          <a:spcPts val="0"/>
                        </a:spcAft>
                      </a:pPr>
                      <a:r>
                        <a:rPr lang="en-US" sz="1200" b="1">
                          <a:effectLst/>
                          <a:latin typeface="Times New Roman" charset="0"/>
                          <a:ea typeface="Calibri" charset="0"/>
                          <a:cs typeface="Times New Roman" charset="0"/>
                        </a:rPr>
                        <a:t>Moody’s</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ctr">
                        <a:spcAft>
                          <a:spcPts val="0"/>
                        </a:spcAft>
                      </a:pPr>
                      <a:r>
                        <a:rPr lang="mn-MN" sz="1200">
                          <a:effectLst/>
                          <a:latin typeface="Times New Roman" charset="0"/>
                          <a:ea typeface="Calibri" charset="0"/>
                          <a:cs typeface="Times New Roman" charset="0"/>
                        </a:rPr>
                        <a:t>В2 сөрөг</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ctr">
                        <a:spcAft>
                          <a:spcPts val="0"/>
                        </a:spcAft>
                      </a:pPr>
                      <a:r>
                        <a:rPr lang="mn-MN" sz="1200">
                          <a:effectLst/>
                          <a:latin typeface="Times New Roman" charset="0"/>
                          <a:ea typeface="Calibri" charset="0"/>
                          <a:cs typeface="Times New Roman" charset="0"/>
                        </a:rPr>
                        <a:t>В2 сөрөг</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ctr">
                        <a:spcAft>
                          <a:spcPts val="0"/>
                        </a:spcAft>
                      </a:pPr>
                      <a:r>
                        <a:rPr lang="mn-MN" sz="1200">
                          <a:effectLst/>
                          <a:latin typeface="Times New Roman" charset="0"/>
                          <a:ea typeface="Calibri" charset="0"/>
                          <a:cs typeface="Times New Roman" charset="0"/>
                        </a:rPr>
                        <a:t>В3 сөрөг</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r>
              <a:tr h="0">
                <a:tc>
                  <a:txBody>
                    <a:bodyPr/>
                    <a:lstStyle/>
                    <a:p>
                      <a:pPr>
                        <a:spcAft>
                          <a:spcPts val="0"/>
                        </a:spcAft>
                      </a:pPr>
                      <a:r>
                        <a:rPr lang="en-US" sz="1200" b="1">
                          <a:effectLst/>
                          <a:latin typeface="Times New Roman" charset="0"/>
                          <a:ea typeface="Calibri" charset="0"/>
                          <a:cs typeface="Times New Roman" charset="0"/>
                        </a:rPr>
                        <a:t>Fitch</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ctr">
                        <a:spcAft>
                          <a:spcPts val="0"/>
                        </a:spcAft>
                      </a:pPr>
                      <a:r>
                        <a:rPr lang="mn-MN" sz="1200">
                          <a:effectLst/>
                          <a:latin typeface="Times New Roman" charset="0"/>
                          <a:ea typeface="Calibri" charset="0"/>
                          <a:cs typeface="Times New Roman" charset="0"/>
                        </a:rPr>
                        <a:t>В</a:t>
                      </a:r>
                      <a:r>
                        <a:rPr lang="en-US" sz="1200">
                          <a:effectLst/>
                          <a:latin typeface="Times New Roman" charset="0"/>
                          <a:ea typeface="Calibri" charset="0"/>
                          <a:cs typeface="Times New Roman" charset="0"/>
                        </a:rPr>
                        <a:t>+</a:t>
                      </a:r>
                      <a:r>
                        <a:rPr lang="mn-MN" sz="1200">
                          <a:effectLst/>
                          <a:latin typeface="Times New Roman" charset="0"/>
                          <a:ea typeface="Calibri" charset="0"/>
                          <a:cs typeface="Times New Roman" charset="0"/>
                        </a:rPr>
                        <a:t>сөрөг</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ctr">
                        <a:spcAft>
                          <a:spcPts val="0"/>
                        </a:spcAft>
                      </a:pPr>
                      <a:r>
                        <a:rPr lang="en-US" sz="1200">
                          <a:effectLst/>
                          <a:latin typeface="Times New Roman" charset="0"/>
                          <a:ea typeface="Calibri" charset="0"/>
                          <a:cs typeface="Times New Roman" charset="0"/>
                        </a:rPr>
                        <a:t>B+</a:t>
                      </a:r>
                      <a:r>
                        <a:rPr lang="mn-MN" sz="1200">
                          <a:effectLst/>
                          <a:latin typeface="Times New Roman" charset="0"/>
                          <a:ea typeface="Calibri" charset="0"/>
                          <a:cs typeface="Times New Roman" charset="0"/>
                        </a:rPr>
                        <a:t> сөрөг</a:t>
                      </a:r>
                      <a:endParaRPr lang="en-US" sz="120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c>
                  <a:txBody>
                    <a:bodyPr/>
                    <a:lstStyle/>
                    <a:p>
                      <a:pPr algn="ctr">
                        <a:spcAft>
                          <a:spcPts val="0"/>
                        </a:spcAft>
                      </a:pPr>
                      <a:r>
                        <a:rPr lang="mn-MN" sz="1200" dirty="0">
                          <a:effectLst/>
                          <a:latin typeface="Times New Roman" charset="0"/>
                          <a:ea typeface="Calibri" charset="0"/>
                          <a:cs typeface="Times New Roman" charset="0"/>
                        </a:rPr>
                        <a:t>В тогтвортой</a:t>
                      </a:r>
                      <a:endParaRPr lang="en-US" sz="1200" dirty="0">
                        <a:effectLst/>
                        <a:latin typeface="Calibri" charset="0"/>
                        <a:ea typeface="Calibri" charset="0"/>
                        <a:cs typeface="Times New Roman" charset="0"/>
                      </a:endParaRPr>
                    </a:p>
                  </a:txBody>
                  <a:tcPr marL="68580" marR="68580" marT="0" marB="0">
                    <a:lnL w="12700" cap="flat" cmpd="sng" algn="ctr">
                      <a:solidFill>
                        <a:srgbClr val="BDD6EE"/>
                      </a:solidFill>
                      <a:prstDash val="solid"/>
                      <a:round/>
                      <a:headEnd type="none" w="med" len="med"/>
                      <a:tailEnd type="none" w="med" len="med"/>
                    </a:lnL>
                    <a:lnR w="12700" cap="flat" cmpd="sng" algn="ctr">
                      <a:solidFill>
                        <a:srgbClr val="BDD6EE"/>
                      </a:solidFill>
                      <a:prstDash val="solid"/>
                      <a:round/>
                      <a:headEnd type="none" w="med" len="med"/>
                      <a:tailEnd type="none" w="med" len="med"/>
                    </a:lnR>
                    <a:lnT w="12700" cap="flat" cmpd="sng" algn="ctr">
                      <a:solidFill>
                        <a:srgbClr val="BDD6EE"/>
                      </a:solidFill>
                      <a:prstDash val="solid"/>
                      <a:round/>
                      <a:headEnd type="none" w="med" len="med"/>
                      <a:tailEnd type="none" w="med" len="med"/>
                    </a:lnT>
                    <a:lnB w="12700" cap="flat" cmpd="sng" algn="ctr">
                      <a:solidFill>
                        <a:srgbClr val="BDD6EE"/>
                      </a:solidFill>
                      <a:prstDash val="solid"/>
                      <a:round/>
                      <a:headEnd type="none" w="med" len="med"/>
                      <a:tailEnd type="none" w="med" len="med"/>
                    </a:lnB>
                    <a:solidFill>
                      <a:srgbClr val="FFFFFF"/>
                    </a:solidFill>
                  </a:tcPr>
                </a:tc>
              </a:tr>
            </a:tbl>
          </a:graphicData>
        </a:graphic>
      </p:graphicFrame>
      <p:pic>
        <p:nvPicPr>
          <p:cNvPr id="12" name="Picture 11" descr="http://www.scielo.org.za/img/revistas/sajems/v18n1/07t02.jpg"/>
          <p:cNvPicPr/>
          <p:nvPr/>
        </p:nvPicPr>
        <p:blipFill rotWithShape="1">
          <a:blip r:embed="rId3">
            <a:extLst>
              <a:ext uri="{28A0092B-C50C-407E-A947-70E740481C1C}">
                <a14:useLocalDpi xmlns:a14="http://schemas.microsoft.com/office/drawing/2010/main" val="0"/>
              </a:ext>
            </a:extLst>
          </a:blip>
          <a:srcRect t="6857" b="3594"/>
          <a:stretch/>
        </p:blipFill>
        <p:spPr bwMode="auto">
          <a:xfrm>
            <a:off x="5852912" y="2236348"/>
            <a:ext cx="2611755" cy="2985357"/>
          </a:xfrm>
          <a:prstGeom prst="rect">
            <a:avLst/>
          </a:prstGeom>
          <a:noFill/>
          <a:ln>
            <a:noFill/>
          </a:ln>
          <a:extLst>
            <a:ext uri="{53640926-AAD7-44d8-BBD7-CCE9431645EC}">
              <a14:shadowObscured xmlns:lc="http://schemas.openxmlformats.org/drawingml/2006/lockedCanvas" xmlns:a14="http://schemas.microsoft.com/office/drawing/2010/main" xmlns:w="http://schemas.openxmlformats.org/wordprocessingml/2006/main" xmlns:w10="urn:schemas-microsoft-com:office:word" xmlns:v="urn:schemas-microsoft-com:vml" xmlns:o="urn:schemas-microsoft-com:office:office" xmlns=""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v="urn:schemas-microsoft-com:mac:vml" xmlns:mc="http://schemas.openxmlformats.org/markup-compatibility/2006" xmlns:mo="http://schemas.microsoft.com/office/mac/office/2008/main" xmlns:wpc="http://schemas.microsoft.com/office/word/2010/wordprocessingCanvas"/>
            </a:ext>
          </a:extLst>
        </p:spPr>
      </p:pic>
      <p:sp>
        <p:nvSpPr>
          <p:cNvPr id="6" name="Rectangle 5"/>
          <p:cNvSpPr/>
          <p:nvPr/>
        </p:nvSpPr>
        <p:spPr>
          <a:xfrm>
            <a:off x="661738" y="2827864"/>
            <a:ext cx="4572000" cy="1200329"/>
          </a:xfrm>
          <a:prstGeom prst="rect">
            <a:avLst/>
          </a:prstGeom>
        </p:spPr>
        <p:txBody>
          <a:bodyPr>
            <a:spAutoFit/>
          </a:bodyPr>
          <a:lstStyle/>
          <a:p>
            <a:r>
              <a:rPr lang="mn-MN" sz="1200" i="1" dirty="0">
                <a:latin typeface="Times New Roman" charset="0"/>
                <a:ea typeface="Calibri" charset="0"/>
              </a:rPr>
              <a:t>Мүүдс В2-с В3 болгож бууруулах нь олон улсын зах зээл дээрээс татах санхүүжилтын зардлыг 100</a:t>
            </a:r>
            <a:r>
              <a:rPr lang="en-US" sz="1200" i="1" dirty="0">
                <a:latin typeface="Times New Roman" charset="0"/>
                <a:ea typeface="Calibri" charset="0"/>
              </a:rPr>
              <a:t>bps</a:t>
            </a:r>
            <a:r>
              <a:rPr lang="mn-MN" sz="1200" i="1" dirty="0">
                <a:latin typeface="Times New Roman" charset="0"/>
                <a:ea typeface="Calibri" charset="0"/>
              </a:rPr>
              <a:t> буюу 1%-иар шууд нэмэгдүүлдэг гэсэн судалгаа байна. Гэхдээ энд хөрөнгө оруулагчийн хүсэл, эрсдлээс айх түвшин, тухайн улсын улс төр, ЗГ-ын чадварлаг байдал зэрэг олон зүйлээс хамаарч тухайн улсын үнэт цаасны хүү тогтдог. </a:t>
            </a:r>
            <a:endParaRPr lang="en-US" sz="1200" i="1" dirty="0"/>
          </a:p>
        </p:txBody>
      </p:sp>
    </p:spTree>
    <p:extLst>
      <p:ext uri="{BB962C8B-B14F-4D97-AF65-F5344CB8AC3E}">
        <p14:creationId xmlns:p14="http://schemas.microsoft.com/office/powerpoint/2010/main" val="18216760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125000"/>
              </a:lnSpc>
            </a:pPr>
            <a:r>
              <a:rPr lang="en-US" altLang="en-US" sz="2000" b="1" smtClean="0">
                <a:solidFill>
                  <a:schemeClr val="tx1"/>
                </a:solidFill>
                <a:latin typeface="Arial" charset="0"/>
              </a:rPr>
              <a:t>АГУУЛГА</a:t>
            </a:r>
            <a:endParaRPr kumimoji="0" lang="en-US" altLang="en-US" sz="2000" b="1" i="0" u="none" strike="noStrike" cap="none" normalizeH="0" baseline="0" dirty="0" smtClean="0">
              <a:ln>
                <a:noFill/>
              </a:ln>
              <a:solidFill>
                <a:schemeClr val="tx1"/>
              </a:solidFill>
              <a:effectLst/>
              <a:latin typeface="Arial" charset="0"/>
            </a:endParaRPr>
          </a:p>
        </p:txBody>
      </p:sp>
      <p:sp>
        <p:nvSpPr>
          <p:cNvPr id="7" name="Rectangle 1"/>
          <p:cNvSpPr>
            <a:spLocks noChangeArrowheads="1"/>
          </p:cNvSpPr>
          <p:nvPr/>
        </p:nvSpPr>
        <p:spPr bwMode="auto">
          <a:xfrm>
            <a:off x="406839" y="919626"/>
            <a:ext cx="8287846"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strike="noStrike" cap="none" normalizeH="0" baseline="0" dirty="0" smtClean="0">
                <a:ln>
                  <a:noFill/>
                </a:ln>
                <a:solidFill>
                  <a:schemeClr val="tx1"/>
                </a:solidFill>
                <a:effectLst/>
                <a:latin typeface="Arial" charset="0"/>
              </a:rPr>
              <a:t>1. ТӨСВИЙН </a:t>
            </a:r>
            <a:r>
              <a:rPr kumimoji="0" lang="en-US" altLang="en-US" sz="1400" b="1" i="0" strike="noStrike" cap="none" normalizeH="0" baseline="0" dirty="0">
                <a:ln>
                  <a:noFill/>
                </a:ln>
                <a:solidFill>
                  <a:schemeClr val="tx1"/>
                </a:solidFill>
                <a:effectLst/>
                <a:latin typeface="Arial" charset="0"/>
              </a:rPr>
              <a:t>ТЭНЦЛИЙН ҮР ДҮНГИЙН ҮЗҮҮЛЭЛТҮҮД БА ТОГТВОРТОЙ </a:t>
            </a:r>
            <a:r>
              <a:rPr kumimoji="0" lang="en-US" altLang="en-US" sz="1400" b="1" i="0" strike="noStrike" cap="none" normalizeH="0" baseline="0" dirty="0" smtClean="0">
                <a:ln>
                  <a:noFill/>
                </a:ln>
                <a:solidFill>
                  <a:schemeClr val="tx1"/>
                </a:solidFill>
                <a:effectLst/>
                <a:latin typeface="Arial" charset="0"/>
              </a:rPr>
              <a:t>БАЙДАЛ</a:t>
            </a:r>
            <a:endParaRPr kumimoji="0" lang="en-US" altLang="en-US" sz="1400" b="1" i="0" strike="noStrike" cap="none" normalizeH="0" baseline="0" dirty="0">
              <a:ln>
                <a:noFill/>
              </a:ln>
              <a:solidFill>
                <a:schemeClr val="tx1"/>
              </a:solidFill>
              <a:effectLst/>
              <a:latin typeface="Arial" charset="0"/>
            </a:endParaRPr>
          </a:p>
          <a:p>
            <a:pPr lvl="1" defTabSz="914400" eaLnBrk="0" fontAlgn="base" hangingPunct="0">
              <a:spcBef>
                <a:spcPct val="0"/>
              </a:spcBef>
              <a:spcAft>
                <a:spcPct val="0"/>
              </a:spcAft>
            </a:pPr>
            <a:r>
              <a:rPr kumimoji="0" lang="en-US" altLang="en-US" sz="1200" b="0" i="0" strike="noStrike" cap="none" normalizeH="0" baseline="0" dirty="0" smtClean="0">
                <a:ln>
                  <a:noFill/>
                </a:ln>
                <a:solidFill>
                  <a:schemeClr val="tx1"/>
                </a:solidFill>
                <a:effectLst/>
                <a:latin typeface="Arial" charset="0"/>
              </a:rPr>
              <a:t>1.1.</a:t>
            </a:r>
            <a:r>
              <a:rPr kumimoji="0" lang="en-US" altLang="en-US" sz="1200" b="0" i="0" strike="noStrike" cap="none" normalizeH="0" dirty="0" smtClean="0">
                <a:ln>
                  <a:noFill/>
                </a:ln>
                <a:solidFill>
                  <a:schemeClr val="tx1"/>
                </a:solidFill>
                <a:effectLst/>
                <a:latin typeface="Arial" charset="0"/>
              </a:rPr>
              <a:t> </a:t>
            </a:r>
            <a:r>
              <a:rPr kumimoji="0" lang="en-US" altLang="en-US" sz="1200" b="0" i="0" strike="noStrike" cap="none" normalizeH="0" baseline="0" dirty="0" smtClean="0">
                <a:ln>
                  <a:noFill/>
                </a:ln>
                <a:solidFill>
                  <a:schemeClr val="tx1"/>
                </a:solidFill>
                <a:effectLst/>
                <a:latin typeface="Arial" charset="0"/>
              </a:rPr>
              <a:t>2017 ОНЫ ТӨСВИЙН ТӨСЛИЙН ТАНИЛЦУУЛГА БА ҮР ДҮНГИЙН ҮЗҮҮЛЭЛТҮҮД</a:t>
            </a:r>
          </a:p>
          <a:p>
            <a:pPr lvl="1" defTabSz="914400" eaLnBrk="0" fontAlgn="base" hangingPunct="0">
              <a:spcBef>
                <a:spcPct val="0"/>
              </a:spcBef>
              <a:spcAft>
                <a:spcPct val="0"/>
              </a:spcAft>
            </a:pPr>
            <a:r>
              <a:rPr kumimoji="0" lang="en-US" altLang="en-US" sz="1200" b="0" i="0" strike="noStrike" cap="none" normalizeH="0" baseline="0" dirty="0" smtClean="0">
                <a:ln>
                  <a:noFill/>
                </a:ln>
                <a:solidFill>
                  <a:schemeClr val="tx1"/>
                </a:solidFill>
                <a:effectLst/>
                <a:latin typeface="Arial" charset="0"/>
              </a:rPr>
              <a:t>1.2. ТӨСВИЙН ТОГТВОРТОЙ БАЙДЛЫН ТУХАЙ ХУУЛИЙН ТУСГАЙ ШААРДЛАГУУДАД НИЙЦСЭН БАЙДАЛ</a:t>
            </a:r>
          </a:p>
          <a:p>
            <a:pPr lvl="1" defTabSz="914400" eaLnBrk="0" fontAlgn="base" hangingPunct="0">
              <a:spcBef>
                <a:spcPct val="0"/>
              </a:spcBef>
              <a:spcAft>
                <a:spcPct val="0"/>
              </a:spcAft>
            </a:pPr>
            <a:r>
              <a:rPr kumimoji="0" lang="en-US" altLang="en-US" sz="1200" b="0" i="0" strike="noStrike" cap="none" normalizeH="0" baseline="0" dirty="0" smtClean="0">
                <a:ln>
                  <a:noFill/>
                </a:ln>
                <a:solidFill>
                  <a:schemeClr val="tx1"/>
                </a:solidFill>
                <a:effectLst/>
                <a:latin typeface="Arial" charset="0"/>
              </a:rPr>
              <a:t>1.3. </a:t>
            </a:r>
            <a:r>
              <a:rPr kumimoji="0" lang="en-US" altLang="en-US" sz="1200" b="0" i="0" strike="noStrike" cap="none" normalizeH="0" baseline="0" dirty="0">
                <a:ln>
                  <a:noFill/>
                </a:ln>
                <a:solidFill>
                  <a:schemeClr val="tx1"/>
                </a:solidFill>
                <a:effectLst/>
                <a:latin typeface="Arial" charset="0"/>
              </a:rPr>
              <a:t>ТӨСВИЙН САНХҮҮГИЙН ТОГТВОРТОЙ БАЙДЛЫН </a:t>
            </a:r>
            <a:r>
              <a:rPr kumimoji="0" lang="en-US" altLang="en-US" sz="1200" b="0" i="0" strike="noStrike" cap="none" normalizeH="0" baseline="0" dirty="0" smtClean="0">
                <a:ln>
                  <a:noFill/>
                </a:ln>
                <a:solidFill>
                  <a:schemeClr val="tx1"/>
                </a:solidFill>
                <a:effectLst/>
                <a:latin typeface="Arial" charset="0"/>
              </a:rPr>
              <a:t>ИНДИКАТОРУУД</a:t>
            </a:r>
            <a:endParaRPr kumimoji="0" lang="en-US" altLang="en-US" sz="1200" b="0" i="0" strike="noStrike" cap="none" normalizeH="0" baseline="0" dirty="0">
              <a:ln>
                <a:noFill/>
              </a:ln>
              <a:solidFill>
                <a:schemeClr val="tx1"/>
              </a:solidFill>
              <a:effectLst/>
              <a:latin typeface="Arial" charset="0"/>
            </a:endParaRPr>
          </a:p>
          <a:p>
            <a:pPr lvl="2" defTabSz="914400" eaLnBrk="0" fontAlgn="base" hangingPunct="0">
              <a:spcBef>
                <a:spcPct val="0"/>
              </a:spcBef>
              <a:spcAft>
                <a:spcPct val="0"/>
              </a:spcAft>
            </a:pPr>
            <a:r>
              <a:rPr kumimoji="0" lang="en-US" altLang="en-US" sz="1200" b="0" i="0" strike="noStrike" cap="none" normalizeH="0" baseline="0" dirty="0" err="1" smtClean="0">
                <a:ln>
                  <a:noFill/>
                </a:ln>
                <a:solidFill>
                  <a:schemeClr val="tx1"/>
                </a:solidFill>
                <a:effectLst/>
                <a:latin typeface="Arial" charset="0"/>
              </a:rPr>
              <a:t>А</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Төсвийн</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урсгал</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тэнцэл</a:t>
            </a:r>
            <a:endParaRPr kumimoji="0" lang="en-US" altLang="en-US" sz="1200" b="0" i="0" strike="noStrike" cap="none" normalizeH="0" baseline="0" dirty="0" smtClean="0">
              <a:ln>
                <a:noFill/>
              </a:ln>
              <a:solidFill>
                <a:schemeClr val="tx1"/>
              </a:solidFill>
              <a:effectLst/>
              <a:latin typeface="Arial" charset="0"/>
            </a:endParaRPr>
          </a:p>
          <a:p>
            <a:pPr lvl="2" defTabSz="914400" eaLnBrk="0" fontAlgn="base" hangingPunct="0">
              <a:spcBef>
                <a:spcPct val="0"/>
              </a:spcBef>
              <a:spcAft>
                <a:spcPct val="0"/>
              </a:spcAft>
            </a:pPr>
            <a:r>
              <a:rPr kumimoji="0" lang="en-US" altLang="en-US" sz="1200" b="0" i="0" strike="noStrike" cap="none" normalizeH="0" baseline="0" dirty="0" err="1" smtClean="0">
                <a:ln>
                  <a:noFill/>
                </a:ln>
                <a:solidFill>
                  <a:schemeClr val="tx1"/>
                </a:solidFill>
                <a:effectLst/>
                <a:latin typeface="Arial" charset="0"/>
              </a:rPr>
              <a:t>Б</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Урсгал</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төсвийн</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зээлжих</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хэрэгцээ</a:t>
            </a:r>
            <a:endParaRPr kumimoji="0" lang="en-US" altLang="en-US" sz="1200" b="0" i="0" strike="noStrike" cap="none" normalizeH="0" baseline="0" dirty="0" smtClean="0">
              <a:ln>
                <a:noFill/>
              </a:ln>
              <a:solidFill>
                <a:schemeClr val="tx1"/>
              </a:solidFill>
              <a:effectLst/>
              <a:latin typeface="Arial" charset="0"/>
            </a:endParaRPr>
          </a:p>
          <a:p>
            <a:pPr lvl="2" defTabSz="914400" eaLnBrk="0" fontAlgn="base" hangingPunct="0">
              <a:spcBef>
                <a:spcPct val="0"/>
              </a:spcBef>
              <a:spcAft>
                <a:spcPct val="0"/>
              </a:spcAft>
            </a:pPr>
            <a:r>
              <a:rPr kumimoji="0" lang="en-US" altLang="en-US" sz="1200" b="0" i="0" strike="noStrike" cap="none" normalizeH="0" baseline="0" dirty="0" err="1" smtClean="0">
                <a:ln>
                  <a:noFill/>
                </a:ln>
                <a:solidFill>
                  <a:schemeClr val="tx1"/>
                </a:solidFill>
                <a:effectLst/>
                <a:latin typeface="Arial" charset="0"/>
              </a:rPr>
              <a:t>В</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Өр</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төлбөр</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ба</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орлогын</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харьцаа</a:t>
            </a:r>
            <a:endParaRPr kumimoji="0" lang="en-US" altLang="en-US" sz="1200" b="0" i="0" strike="noStrike" cap="none" normalizeH="0" baseline="0" dirty="0" smtClean="0">
              <a:ln>
                <a:noFill/>
              </a:ln>
              <a:solidFill>
                <a:schemeClr val="tx1"/>
              </a:solidFill>
              <a:effectLst/>
              <a:latin typeface="Arial" charset="0"/>
            </a:endParaRPr>
          </a:p>
          <a:p>
            <a:pPr lvl="2" defTabSz="914400" eaLnBrk="0" fontAlgn="base" hangingPunct="0">
              <a:spcBef>
                <a:spcPct val="0"/>
              </a:spcBef>
              <a:spcAft>
                <a:spcPct val="0"/>
              </a:spcAft>
            </a:pPr>
            <a:r>
              <a:rPr kumimoji="0" lang="en-US" altLang="en-US" sz="1200" b="0" i="0" strike="noStrike" cap="none" normalizeH="0" baseline="0" dirty="0" err="1" smtClean="0">
                <a:ln>
                  <a:noFill/>
                </a:ln>
                <a:solidFill>
                  <a:schemeClr val="tx1"/>
                </a:solidFill>
                <a:effectLst/>
                <a:latin typeface="Arial" charset="0"/>
              </a:rPr>
              <a:t>Г</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Цэвэр</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зээл</a:t>
            </a:r>
            <a:endParaRPr kumimoji="0" lang="en-US" altLang="en-US" sz="1200" b="0" i="0" strike="noStrike" cap="none" normalizeH="0" baseline="0" dirty="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1" strike="noStrike" cap="none" normalizeH="0" baseline="0" dirty="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strike="noStrike" cap="none" normalizeH="0" baseline="0" dirty="0" smtClean="0">
                <a:ln>
                  <a:noFill/>
                </a:ln>
                <a:solidFill>
                  <a:schemeClr val="tx1"/>
                </a:solidFill>
                <a:effectLst/>
                <a:latin typeface="Arial" charset="0"/>
              </a:rPr>
              <a:t>2</a:t>
            </a:r>
            <a:r>
              <a:rPr kumimoji="0" lang="en-US" altLang="en-US" sz="1400" b="1" strike="noStrike" cap="none" normalizeH="0" baseline="0" dirty="0">
                <a:ln>
                  <a:noFill/>
                </a:ln>
                <a:solidFill>
                  <a:schemeClr val="tx1"/>
                </a:solidFill>
                <a:effectLst/>
                <a:latin typeface="Arial" charset="0"/>
              </a:rPr>
              <a:t>. ӨРИЙН </a:t>
            </a:r>
            <a:r>
              <a:rPr kumimoji="0" lang="en-US" altLang="en-US" sz="1400" b="1" strike="noStrike" cap="none" normalizeH="0" baseline="0" dirty="0" smtClean="0">
                <a:ln>
                  <a:noFill/>
                </a:ln>
                <a:solidFill>
                  <a:schemeClr val="tx1"/>
                </a:solidFill>
                <a:effectLst/>
                <a:latin typeface="Arial" charset="0"/>
              </a:rPr>
              <a:t>УДИРДЛАГА</a:t>
            </a:r>
            <a:endParaRPr kumimoji="0" lang="en-US" altLang="en-US" sz="1400" b="1" strike="noStrike" cap="none" normalizeH="0" baseline="0" dirty="0">
              <a:ln>
                <a:noFill/>
              </a:ln>
              <a:solidFill>
                <a:schemeClr val="tx1"/>
              </a:solidFill>
              <a:effectLst/>
              <a:latin typeface="Arial" charset="0"/>
            </a:endParaRPr>
          </a:p>
          <a:p>
            <a:pPr marR="0" lvl="0" indent="363538" algn="l" defTabSz="914400" rtl="0" eaLnBrk="0" fontAlgn="base" latinLnBrk="0" hangingPunct="0">
              <a:lnSpc>
                <a:spcPct val="100000"/>
              </a:lnSpc>
              <a:spcBef>
                <a:spcPct val="0"/>
              </a:spcBef>
              <a:spcAft>
                <a:spcPct val="0"/>
              </a:spcAft>
              <a:buClrTx/>
              <a:buSzTx/>
              <a:buFontTx/>
              <a:buNone/>
            </a:pPr>
            <a:r>
              <a:rPr kumimoji="0" lang="en-US" altLang="en-US" sz="1200" b="0" i="0" strike="noStrike" cap="none" normalizeH="0" baseline="0" dirty="0" smtClean="0">
                <a:ln>
                  <a:noFill/>
                </a:ln>
                <a:solidFill>
                  <a:schemeClr val="tx1"/>
                </a:solidFill>
                <a:effectLst/>
                <a:latin typeface="Arial" charset="0"/>
              </a:rPr>
              <a:t>2.1. </a:t>
            </a:r>
            <a:r>
              <a:rPr kumimoji="0" lang="en-US" altLang="en-US" sz="1200" b="0" i="0" strike="noStrike" cap="none" normalizeH="0" baseline="0" dirty="0">
                <a:ln>
                  <a:noFill/>
                </a:ln>
                <a:solidFill>
                  <a:schemeClr val="tx1"/>
                </a:solidFill>
                <a:effectLst/>
                <a:latin typeface="Arial" charset="0"/>
              </a:rPr>
              <a:t>ЗАСГИЙН ГАЗРЫН ГАДААД ӨРИЙН ТУХАЙ </a:t>
            </a:r>
            <a:r>
              <a:rPr kumimoji="0" lang="en-US" altLang="en-US" sz="1200" b="0" i="0" strike="noStrike" cap="none" normalizeH="0" baseline="0" dirty="0" smtClean="0">
                <a:ln>
                  <a:noFill/>
                </a:ln>
                <a:solidFill>
                  <a:schemeClr val="tx1"/>
                </a:solidFill>
                <a:effectLst/>
                <a:latin typeface="Arial" charset="0"/>
              </a:rPr>
              <a:t>ОЙЛГОЛТ</a:t>
            </a:r>
            <a:endParaRPr kumimoji="0" lang="en-US" altLang="en-US" sz="1200" b="0" i="0" strike="noStrike" cap="none" normalizeH="0" baseline="0" dirty="0">
              <a:ln>
                <a:noFill/>
              </a:ln>
              <a:solidFill>
                <a:schemeClr val="tx1"/>
              </a:solidFill>
              <a:effectLst/>
              <a:latin typeface="Arial" charset="0"/>
            </a:endParaRPr>
          </a:p>
          <a:p>
            <a:pPr marR="0" lvl="0" indent="363538" algn="l" defTabSz="914400" rtl="0" eaLnBrk="0" fontAlgn="base" latinLnBrk="0" hangingPunct="0">
              <a:lnSpc>
                <a:spcPct val="100000"/>
              </a:lnSpc>
              <a:spcBef>
                <a:spcPct val="0"/>
              </a:spcBef>
              <a:spcAft>
                <a:spcPct val="0"/>
              </a:spcAft>
              <a:buClrTx/>
              <a:buSzTx/>
              <a:buFontTx/>
              <a:buNone/>
            </a:pPr>
            <a:r>
              <a:rPr kumimoji="0" lang="en-US" altLang="en-US" sz="1200" b="0" i="0" strike="noStrike" cap="none" normalizeH="0" baseline="0" dirty="0" smtClean="0">
                <a:ln>
                  <a:noFill/>
                </a:ln>
                <a:solidFill>
                  <a:schemeClr val="tx1"/>
                </a:solidFill>
                <a:effectLst/>
                <a:latin typeface="Arial" charset="0"/>
              </a:rPr>
              <a:t>2.2. </a:t>
            </a:r>
            <a:r>
              <a:rPr kumimoji="0" lang="en-US" altLang="en-US" sz="1200" b="0" i="0" strike="noStrike" cap="none" normalizeH="0" baseline="0" dirty="0">
                <a:ln>
                  <a:noFill/>
                </a:ln>
                <a:solidFill>
                  <a:schemeClr val="tx1"/>
                </a:solidFill>
                <a:effectLst/>
                <a:latin typeface="Arial" charset="0"/>
              </a:rPr>
              <a:t>ЗАСГИЙН ГАЗРЫН ГАДААД ДОТООД ӨРИЙН </a:t>
            </a:r>
            <a:r>
              <a:rPr kumimoji="0" lang="en-US" altLang="en-US" sz="1200" b="0" i="0" strike="noStrike" cap="none" normalizeH="0" baseline="0" dirty="0" smtClean="0">
                <a:ln>
                  <a:noFill/>
                </a:ln>
                <a:solidFill>
                  <a:schemeClr val="tx1"/>
                </a:solidFill>
                <a:effectLst/>
                <a:latin typeface="Arial" charset="0"/>
              </a:rPr>
              <a:t>БАЙДАЛ</a:t>
            </a:r>
            <a:endParaRPr kumimoji="0" lang="en-US" altLang="en-US" sz="1200" b="0" i="0" strike="noStrike" cap="none" normalizeH="0" baseline="0" dirty="0">
              <a:ln>
                <a:noFill/>
              </a:ln>
              <a:solidFill>
                <a:schemeClr val="tx1"/>
              </a:solidFill>
              <a:effectLst/>
              <a:latin typeface="Arial" charset="0"/>
            </a:endParaRPr>
          </a:p>
          <a:p>
            <a:pPr lvl="1" indent="363538" defTabSz="914400" eaLnBrk="0" fontAlgn="base" hangingPunct="0">
              <a:spcBef>
                <a:spcPct val="0"/>
              </a:spcBef>
              <a:spcAft>
                <a:spcPct val="0"/>
              </a:spcAft>
            </a:pPr>
            <a:r>
              <a:rPr kumimoji="0" lang="en-US" altLang="en-US" sz="1200" b="0" i="0" strike="noStrike" cap="none" normalizeH="0" baseline="0" dirty="0" err="1" smtClean="0">
                <a:ln>
                  <a:noFill/>
                </a:ln>
                <a:solidFill>
                  <a:schemeClr val="tx1"/>
                </a:solidFill>
                <a:effectLst/>
                <a:latin typeface="Arial" charset="0"/>
              </a:rPr>
              <a:t>А</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Засгийн</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газрын</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дотоод</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үнэт</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цаас</a:t>
            </a:r>
            <a:endParaRPr kumimoji="0" lang="en-US" altLang="en-US" sz="1200" b="0" i="0" strike="noStrike" cap="none" normalizeH="0" baseline="0" dirty="0" smtClean="0">
              <a:ln>
                <a:noFill/>
              </a:ln>
              <a:solidFill>
                <a:schemeClr val="tx1"/>
              </a:solidFill>
              <a:effectLst/>
              <a:latin typeface="Arial" charset="0"/>
            </a:endParaRPr>
          </a:p>
          <a:p>
            <a:pPr lvl="1" indent="363538" defTabSz="914400" eaLnBrk="0" fontAlgn="base" hangingPunct="0">
              <a:spcBef>
                <a:spcPct val="0"/>
              </a:spcBef>
              <a:spcAft>
                <a:spcPct val="0"/>
              </a:spcAft>
            </a:pPr>
            <a:r>
              <a:rPr kumimoji="0" lang="en-US" altLang="en-US" sz="1200" b="0" i="0" strike="noStrike" cap="none" normalizeH="0" baseline="0" dirty="0" err="1" smtClean="0">
                <a:ln>
                  <a:noFill/>
                </a:ln>
                <a:solidFill>
                  <a:schemeClr val="tx1"/>
                </a:solidFill>
                <a:effectLst/>
                <a:latin typeface="Arial" charset="0"/>
              </a:rPr>
              <a:t>Б</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Засгийн</a:t>
            </a:r>
            <a:r>
              <a:rPr kumimoji="0" lang="en-US" altLang="en-US" sz="1200" b="0" i="0" strike="noStrike" cap="none" normalizeH="0" dirty="0" smtClean="0">
                <a:ln>
                  <a:noFill/>
                </a:ln>
                <a:solidFill>
                  <a:schemeClr val="tx1"/>
                </a:solidFill>
                <a:effectLst/>
                <a:latin typeface="Arial" charset="0"/>
              </a:rPr>
              <a:t> </a:t>
            </a:r>
            <a:r>
              <a:rPr lang="en-US" altLang="en-US" sz="1200" dirty="0" err="1" smtClean="0">
                <a:latin typeface="Arial" charset="0"/>
              </a:rPr>
              <a:t>газрын</a:t>
            </a:r>
            <a:r>
              <a:rPr lang="en-US" altLang="en-US" sz="1200" dirty="0" smtClean="0">
                <a:latin typeface="Arial" charset="0"/>
              </a:rPr>
              <a:t> </a:t>
            </a:r>
            <a:r>
              <a:rPr kumimoji="0" lang="en-US" altLang="en-US" sz="1200" b="0" i="0" strike="noStrike" cap="none" normalizeH="0" baseline="0" dirty="0" err="1" smtClean="0">
                <a:ln>
                  <a:noFill/>
                </a:ln>
                <a:solidFill>
                  <a:schemeClr val="tx1"/>
                </a:solidFill>
                <a:effectLst/>
                <a:latin typeface="Arial" charset="0"/>
              </a:rPr>
              <a:t>гадаад</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өр</a:t>
            </a:r>
            <a:endParaRPr kumimoji="0" lang="en-US" altLang="en-US" sz="1200" b="0" i="0" strike="noStrike" cap="none" normalizeH="0" baseline="0" dirty="0" smtClean="0">
              <a:ln>
                <a:noFill/>
              </a:ln>
              <a:solidFill>
                <a:schemeClr val="tx1"/>
              </a:solidFill>
              <a:effectLst/>
              <a:latin typeface="Arial" charset="0"/>
            </a:endParaRPr>
          </a:p>
          <a:p>
            <a:pPr lvl="1" indent="363538" defTabSz="914400" eaLnBrk="0" fontAlgn="base" hangingPunct="0">
              <a:spcBef>
                <a:spcPct val="0"/>
              </a:spcBef>
              <a:spcAft>
                <a:spcPct val="0"/>
              </a:spcAft>
            </a:pPr>
            <a:r>
              <a:rPr kumimoji="0" lang="en-US" altLang="en-US" sz="1200" b="0" i="0" strike="noStrike" cap="none" normalizeH="0" baseline="0" dirty="0" err="1" smtClean="0">
                <a:ln>
                  <a:noFill/>
                </a:ln>
                <a:solidFill>
                  <a:schemeClr val="tx1"/>
                </a:solidFill>
                <a:effectLst/>
                <a:latin typeface="Arial" charset="0"/>
              </a:rPr>
              <a:t>В</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Засгийн</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газрын</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баталгаа</a:t>
            </a:r>
            <a:endParaRPr kumimoji="0" lang="en-US" altLang="en-US" sz="1200" b="0" i="0" strike="noStrike" cap="none" normalizeH="0" baseline="0" dirty="0" smtClean="0">
              <a:ln>
                <a:noFill/>
              </a:ln>
              <a:solidFill>
                <a:schemeClr val="tx1"/>
              </a:solidFill>
              <a:effectLst/>
              <a:latin typeface="Arial" charset="0"/>
            </a:endParaRPr>
          </a:p>
          <a:p>
            <a:pPr marR="0" lvl="0" indent="363538" algn="l" defTabSz="914400" rtl="0" eaLnBrk="0" fontAlgn="base" latinLnBrk="0" hangingPunct="0">
              <a:lnSpc>
                <a:spcPct val="100000"/>
              </a:lnSpc>
              <a:spcBef>
                <a:spcPct val="0"/>
              </a:spcBef>
              <a:spcAft>
                <a:spcPct val="0"/>
              </a:spcAft>
              <a:buClrTx/>
              <a:buSzTx/>
              <a:buFontTx/>
              <a:buNone/>
            </a:pPr>
            <a:r>
              <a:rPr kumimoji="0" lang="en-US" altLang="en-US" sz="1200" b="0" i="0" strike="noStrike" cap="none" normalizeH="0" baseline="0" dirty="0" smtClean="0">
                <a:ln>
                  <a:noFill/>
                </a:ln>
                <a:solidFill>
                  <a:schemeClr val="tx1"/>
                </a:solidFill>
                <a:effectLst/>
                <a:latin typeface="Arial" charset="0"/>
              </a:rPr>
              <a:t>2.3. </a:t>
            </a:r>
            <a:r>
              <a:rPr kumimoji="0" lang="en-US" altLang="en-US" sz="1200" b="0" i="0" strike="noStrike" cap="none" normalizeH="0" baseline="0" dirty="0">
                <a:ln>
                  <a:noFill/>
                </a:ln>
                <a:solidFill>
                  <a:schemeClr val="tx1"/>
                </a:solidFill>
                <a:effectLst/>
                <a:latin typeface="Arial" charset="0"/>
              </a:rPr>
              <a:t>2017 ОНД АВЧ ШИНЭЭР АВЧ БУЙ ХӨНГӨЛӨЛТТЭЙ </a:t>
            </a:r>
            <a:r>
              <a:rPr kumimoji="0" lang="en-US" altLang="en-US" sz="1200" b="0" i="0" strike="noStrike" cap="none" normalizeH="0" baseline="0" dirty="0" smtClean="0">
                <a:ln>
                  <a:noFill/>
                </a:ln>
                <a:solidFill>
                  <a:schemeClr val="tx1"/>
                </a:solidFill>
                <a:effectLst/>
                <a:latin typeface="Arial" charset="0"/>
              </a:rPr>
              <a:t>ЗЭЭЛ</a:t>
            </a:r>
            <a:endParaRPr kumimoji="0" lang="en-US" altLang="en-US" sz="1200" b="0" i="0" strike="noStrike" cap="none" normalizeH="0" baseline="0" dirty="0">
              <a:ln>
                <a:noFill/>
              </a:ln>
              <a:solidFill>
                <a:schemeClr val="tx1"/>
              </a:solidFill>
              <a:effectLst/>
              <a:latin typeface="Arial" charset="0"/>
            </a:endParaRPr>
          </a:p>
          <a:p>
            <a:pPr marR="0" lvl="0" indent="363538" algn="l" defTabSz="914400" rtl="0" eaLnBrk="0" fontAlgn="base" latinLnBrk="0" hangingPunct="0">
              <a:lnSpc>
                <a:spcPct val="100000"/>
              </a:lnSpc>
              <a:spcBef>
                <a:spcPct val="0"/>
              </a:spcBef>
              <a:spcAft>
                <a:spcPct val="0"/>
              </a:spcAft>
              <a:buClrTx/>
              <a:buSzTx/>
              <a:buFontTx/>
              <a:buNone/>
            </a:pPr>
            <a:r>
              <a:rPr kumimoji="0" lang="en-US" altLang="en-US" sz="1200" b="0" i="0" strike="noStrike" cap="none" normalizeH="0" baseline="0" dirty="0" smtClean="0">
                <a:ln>
                  <a:noFill/>
                </a:ln>
                <a:solidFill>
                  <a:schemeClr val="tx1"/>
                </a:solidFill>
                <a:effectLst/>
                <a:latin typeface="Arial" charset="0"/>
              </a:rPr>
              <a:t>2.4. </a:t>
            </a:r>
            <a:r>
              <a:rPr kumimoji="0" lang="en-US" altLang="en-US" sz="1200" b="0" i="0" strike="noStrike" cap="none" normalizeH="0" baseline="0" dirty="0">
                <a:ln>
                  <a:noFill/>
                </a:ln>
                <a:solidFill>
                  <a:schemeClr val="tx1"/>
                </a:solidFill>
                <a:effectLst/>
                <a:latin typeface="Arial" charset="0"/>
              </a:rPr>
              <a:t>ЗАСГИЙН ГАЗРЫН ӨРИЙН ТОГТВОРТОЙ БАЙДЛЫН </a:t>
            </a:r>
            <a:r>
              <a:rPr kumimoji="0" lang="en-US" altLang="en-US" sz="1200" b="0" i="0" strike="noStrike" cap="none" normalizeH="0" baseline="0" dirty="0" smtClean="0">
                <a:ln>
                  <a:noFill/>
                </a:ln>
                <a:solidFill>
                  <a:schemeClr val="tx1"/>
                </a:solidFill>
                <a:effectLst/>
                <a:latin typeface="Arial" charset="0"/>
              </a:rPr>
              <a:t>ҮЗҮҮЛЭЛТҮҮД</a:t>
            </a:r>
            <a:endParaRPr kumimoji="0" lang="en-US" altLang="en-US" sz="1200" b="0" i="0" strike="noStrike" cap="none" normalizeH="0" baseline="0" dirty="0">
              <a:ln>
                <a:noFill/>
              </a:ln>
              <a:solidFill>
                <a:schemeClr val="tx1"/>
              </a:solidFill>
              <a:effectLst/>
              <a:latin typeface="Arial" charset="0"/>
            </a:endParaRPr>
          </a:p>
          <a:p>
            <a:pPr lvl="2" defTabSz="914400" eaLnBrk="0" fontAlgn="base" hangingPunct="0">
              <a:spcBef>
                <a:spcPct val="0"/>
              </a:spcBef>
              <a:spcAft>
                <a:spcPct val="0"/>
              </a:spcAft>
            </a:pPr>
            <a:r>
              <a:rPr kumimoji="0" lang="en-US" altLang="en-US" sz="1200" b="0" i="0" strike="noStrike" cap="none" normalizeH="0" baseline="0" dirty="0" err="1" smtClean="0">
                <a:ln>
                  <a:noFill/>
                </a:ln>
                <a:solidFill>
                  <a:schemeClr val="tx1"/>
                </a:solidFill>
                <a:effectLst/>
                <a:latin typeface="Arial" charset="0"/>
              </a:rPr>
              <a:t>А</a:t>
            </a:r>
            <a:r>
              <a:rPr kumimoji="0" lang="en-US" altLang="en-US" sz="1200" b="0" i="0" strike="noStrike" cap="none" normalizeH="0" baseline="0" dirty="0" smtClean="0">
                <a:ln>
                  <a:noFill/>
                </a:ln>
                <a:solidFill>
                  <a:schemeClr val="tx1"/>
                </a:solidFill>
                <a:effectLst/>
                <a:latin typeface="Arial" charset="0"/>
              </a:rPr>
              <a:t>.</a:t>
            </a:r>
            <a:r>
              <a:rPr kumimoji="0" lang="en-US" altLang="en-US" sz="1200" b="0" i="0" strike="noStrike" cap="none" normalizeH="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Гадаад</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a:ln>
                  <a:noFill/>
                </a:ln>
                <a:solidFill>
                  <a:schemeClr val="tx1"/>
                </a:solidFill>
                <a:effectLst/>
                <a:latin typeface="Arial" charset="0"/>
              </a:rPr>
              <a:t>өрийн тогтвортой </a:t>
            </a:r>
            <a:r>
              <a:rPr kumimoji="0" lang="en-US" altLang="en-US" sz="1200" b="0" i="0" strike="noStrike" cap="none" normalizeH="0" baseline="0" dirty="0" err="1">
                <a:ln>
                  <a:noFill/>
                </a:ln>
                <a:solidFill>
                  <a:schemeClr val="tx1"/>
                </a:solidFill>
                <a:effectLst/>
                <a:latin typeface="Arial" charset="0"/>
              </a:rPr>
              <a:t>байдлын</a:t>
            </a:r>
            <a:r>
              <a:rPr kumimoji="0" lang="en-US" altLang="en-US" sz="1200" b="0" i="0" strike="noStrike" cap="none" normalizeH="0" baseline="0" dirty="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үзүүлэлтүүд</a:t>
            </a:r>
            <a:endParaRPr kumimoji="0" lang="en-US" altLang="en-US" sz="1200" b="0" i="0" strike="noStrike" cap="none" normalizeH="0" baseline="0" dirty="0">
              <a:ln>
                <a:noFill/>
              </a:ln>
              <a:solidFill>
                <a:schemeClr val="tx1"/>
              </a:solidFill>
              <a:effectLst/>
              <a:latin typeface="Arial" charset="0"/>
            </a:endParaRPr>
          </a:p>
          <a:p>
            <a:pPr lvl="2" defTabSz="914400" eaLnBrk="0" fontAlgn="base" hangingPunct="0">
              <a:spcBef>
                <a:spcPct val="0"/>
              </a:spcBef>
              <a:spcAft>
                <a:spcPct val="0"/>
              </a:spcAft>
            </a:pPr>
            <a:r>
              <a:rPr kumimoji="0" lang="en-US" altLang="en-US" sz="1200" b="0" i="0" strike="noStrike" cap="none" normalizeH="0" baseline="0" dirty="0" err="1" smtClean="0">
                <a:ln>
                  <a:noFill/>
                </a:ln>
                <a:solidFill>
                  <a:schemeClr val="tx1"/>
                </a:solidFill>
                <a:effectLst/>
                <a:latin typeface="Arial" charset="0"/>
              </a:rPr>
              <a:t>Б</a:t>
            </a:r>
            <a:r>
              <a:rPr kumimoji="0" lang="en-US" altLang="en-US" sz="1200" b="0" i="0" strike="noStrike" cap="none" normalizeH="0" baseline="0" dirty="0" smtClean="0">
                <a:ln>
                  <a:noFill/>
                </a:ln>
                <a:solidFill>
                  <a:schemeClr val="tx1"/>
                </a:solidFill>
                <a:effectLst/>
                <a:latin typeface="Arial" charset="0"/>
              </a:rPr>
              <a:t>.</a:t>
            </a:r>
            <a:r>
              <a:rPr kumimoji="0" lang="en-US" altLang="en-US" sz="1200" b="0" i="0" strike="noStrike" cap="none" normalizeH="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Засгийн</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a:ln>
                  <a:noFill/>
                </a:ln>
                <a:solidFill>
                  <a:schemeClr val="tx1"/>
                </a:solidFill>
                <a:effectLst/>
                <a:latin typeface="Arial" charset="0"/>
              </a:rPr>
              <a:t>газрын нийт өрийн </a:t>
            </a:r>
            <a:r>
              <a:rPr kumimoji="0" lang="en-US" altLang="en-US" sz="1200" b="0" i="0" strike="noStrike" cap="none" normalizeH="0" baseline="0" dirty="0" err="1">
                <a:ln>
                  <a:noFill/>
                </a:ln>
                <a:solidFill>
                  <a:schemeClr val="tx1"/>
                </a:solidFill>
                <a:effectLst/>
                <a:latin typeface="Arial" charset="0"/>
              </a:rPr>
              <a:t>дарамтын</a:t>
            </a:r>
            <a:r>
              <a:rPr kumimoji="0" lang="en-US" altLang="en-US" sz="1200" b="0" i="0" strike="noStrike" cap="none" normalizeH="0" baseline="0" dirty="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үзүүлэлтүүд</a:t>
            </a:r>
            <a:endParaRPr kumimoji="0" lang="en-US" altLang="en-US" sz="1200" b="0" i="0" strike="noStrike" cap="none" normalizeH="0" baseline="0" dirty="0">
              <a:ln>
                <a:noFill/>
              </a:ln>
              <a:solidFill>
                <a:schemeClr val="tx1"/>
              </a:solidFill>
              <a:effectLst/>
              <a:latin typeface="Arial" charset="0"/>
            </a:endParaRPr>
          </a:p>
          <a:p>
            <a:pPr lvl="2" defTabSz="914400" eaLnBrk="0" fontAlgn="base" hangingPunct="0">
              <a:spcBef>
                <a:spcPct val="0"/>
              </a:spcBef>
              <a:spcAft>
                <a:spcPct val="0"/>
              </a:spcAft>
            </a:pPr>
            <a:r>
              <a:rPr kumimoji="0" lang="en-US" altLang="en-US" sz="1200" b="0" i="0" strike="noStrike" cap="none" normalizeH="0" baseline="0" dirty="0" err="1" smtClean="0">
                <a:ln>
                  <a:noFill/>
                </a:ln>
                <a:solidFill>
                  <a:schemeClr val="tx1"/>
                </a:solidFill>
                <a:effectLst/>
                <a:latin typeface="Arial" charset="0"/>
              </a:rPr>
              <a:t>В</a:t>
            </a:r>
            <a:r>
              <a:rPr kumimoji="0" lang="en-US" altLang="en-US" sz="1200" b="0" i="0" strike="noStrike" cap="none" normalizeH="0" baseline="0" dirty="0" smtClean="0">
                <a:ln>
                  <a:noFill/>
                </a:ln>
                <a:solidFill>
                  <a:schemeClr val="tx1"/>
                </a:solidFill>
                <a:effectLst/>
                <a:latin typeface="Arial" charset="0"/>
              </a:rPr>
              <a:t>.</a:t>
            </a:r>
            <a:r>
              <a:rPr kumimoji="0" lang="en-US" altLang="en-US" sz="1200" b="0" i="0" strike="noStrike" cap="none" normalizeH="0" dirty="0" smtClean="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Зээлжих</a:t>
            </a:r>
            <a:r>
              <a:rPr kumimoji="0" lang="en-US" altLang="en-US" sz="1200" b="0" i="0" strike="noStrike" cap="none" normalizeH="0" baseline="0" dirty="0" smtClean="0">
                <a:ln>
                  <a:noFill/>
                </a:ln>
                <a:solidFill>
                  <a:schemeClr val="tx1"/>
                </a:solidFill>
                <a:effectLst/>
                <a:latin typeface="Arial" charset="0"/>
              </a:rPr>
              <a:t> </a:t>
            </a:r>
            <a:r>
              <a:rPr kumimoji="0" lang="en-US" altLang="en-US" sz="1200" b="0" i="0" strike="noStrike" cap="none" normalizeH="0" baseline="0" dirty="0">
                <a:ln>
                  <a:noFill/>
                </a:ln>
                <a:solidFill>
                  <a:schemeClr val="tx1"/>
                </a:solidFill>
                <a:effectLst/>
                <a:latin typeface="Arial" charset="0"/>
              </a:rPr>
              <a:t>зэрэглэл ба </a:t>
            </a:r>
            <a:r>
              <a:rPr kumimoji="0" lang="en-US" altLang="en-US" sz="1200" b="0" i="0" strike="noStrike" cap="none" normalizeH="0" baseline="0" dirty="0" err="1">
                <a:ln>
                  <a:noFill/>
                </a:ln>
                <a:solidFill>
                  <a:schemeClr val="tx1"/>
                </a:solidFill>
                <a:effectLst/>
                <a:latin typeface="Arial" charset="0"/>
              </a:rPr>
              <a:t>түүний</a:t>
            </a:r>
            <a:r>
              <a:rPr kumimoji="0" lang="en-US" altLang="en-US" sz="1200" b="0" i="0" strike="noStrike" cap="none" normalizeH="0" baseline="0" dirty="0">
                <a:ln>
                  <a:noFill/>
                </a:ln>
                <a:solidFill>
                  <a:schemeClr val="tx1"/>
                </a:solidFill>
                <a:effectLst/>
                <a:latin typeface="Arial" charset="0"/>
              </a:rPr>
              <a:t> </a:t>
            </a:r>
            <a:r>
              <a:rPr kumimoji="0" lang="en-US" altLang="en-US" sz="1200" b="0" i="0" strike="noStrike" cap="none" normalizeH="0" baseline="0" dirty="0" err="1" smtClean="0">
                <a:ln>
                  <a:noFill/>
                </a:ln>
                <a:solidFill>
                  <a:schemeClr val="tx1"/>
                </a:solidFill>
                <a:effectLst/>
                <a:latin typeface="Arial" charset="0"/>
              </a:rPr>
              <a:t>нөлөөлөл</a:t>
            </a:r>
            <a:endParaRPr kumimoji="0" lang="en-US" altLang="en-US" sz="1200" b="0" i="0"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1" i="0" strike="noStrike" cap="none" normalizeH="0" baseline="0" dirty="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strike="noStrike" cap="none" normalizeH="0" baseline="0" dirty="0" smtClean="0">
                <a:ln>
                  <a:noFill/>
                </a:ln>
                <a:solidFill>
                  <a:schemeClr val="tx1"/>
                </a:solidFill>
                <a:effectLst/>
                <a:latin typeface="Arial" charset="0"/>
              </a:rPr>
              <a:t>3</a:t>
            </a:r>
            <a:r>
              <a:rPr kumimoji="0" lang="en-US" altLang="en-US" sz="1400" b="1" i="0" strike="noStrike" cap="none" normalizeH="0" baseline="0" dirty="0">
                <a:ln>
                  <a:noFill/>
                </a:ln>
                <a:solidFill>
                  <a:schemeClr val="tx1"/>
                </a:solidFill>
                <a:effectLst/>
                <a:latin typeface="Arial" charset="0"/>
              </a:rPr>
              <a:t>. ГАДААДЫН ЗЭЭЛ, ТУСЛАМЖААР ХЭРЭГЖҮҮЛЭХ ТӨСӨЛ, </a:t>
            </a:r>
            <a:r>
              <a:rPr kumimoji="0" lang="en-US" altLang="en-US" sz="1400" b="1" i="0" strike="noStrike" cap="none" normalizeH="0" baseline="0" dirty="0" smtClean="0">
                <a:ln>
                  <a:noFill/>
                </a:ln>
                <a:solidFill>
                  <a:schemeClr val="tx1"/>
                </a:solidFill>
                <a:effectLst/>
                <a:latin typeface="Arial" charset="0"/>
              </a:rPr>
              <a:t>ХӨТӨЛБӨРҮҮД</a:t>
            </a:r>
            <a:endParaRPr kumimoji="0" lang="en-US" altLang="en-US" sz="1400" b="1" i="0" strike="noStrike" cap="none" normalizeH="0" baseline="0" dirty="0">
              <a:ln>
                <a:noFill/>
              </a:ln>
              <a:solidFill>
                <a:schemeClr val="tx1"/>
              </a:solidFill>
              <a:effectLst/>
              <a:latin typeface="Arial" charset="0"/>
            </a:endParaRP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2</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Tree>
    <p:extLst>
      <p:ext uri="{BB962C8B-B14F-4D97-AF65-F5344CB8AC3E}">
        <p14:creationId xmlns:p14="http://schemas.microsoft.com/office/powerpoint/2010/main" val="1982352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rPr>
              <a:t>ГАДААД ЗЭЭЛ, ТУСЛАМЖААР ХЭРЭГЖҮҮЛЭХ ТӨСӨЛ ХӨТӨЛБӨРҮҮД</a:t>
            </a:r>
            <a:endParaRPr lang="en-US" sz="1600" b="1" dirty="0">
              <a:solidFill>
                <a:schemeClr val="tx1"/>
              </a:solidFill>
            </a:endParaRP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20</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24" name="TextBox 23"/>
          <p:cNvSpPr txBox="1"/>
          <p:nvPr/>
        </p:nvSpPr>
        <p:spPr>
          <a:xfrm>
            <a:off x="182765" y="814111"/>
            <a:ext cx="3703435" cy="461665"/>
          </a:xfrm>
          <a:prstGeom prst="rect">
            <a:avLst/>
          </a:prstGeom>
          <a:noFill/>
        </p:spPr>
        <p:txBody>
          <a:bodyPr wrap="square" rtlCol="0">
            <a:spAutoFit/>
          </a:bodyPr>
          <a:lstStyle/>
          <a:p>
            <a:r>
              <a:rPr lang="en-US" sz="1200" i="1" dirty="0" err="1" smtClean="0"/>
              <a:t>Гадаад</a:t>
            </a:r>
            <a:r>
              <a:rPr lang="en-US" sz="1200" i="1" dirty="0" smtClean="0"/>
              <a:t> </a:t>
            </a:r>
            <a:r>
              <a:rPr lang="en-US" sz="1200" i="1" dirty="0" err="1" smtClean="0"/>
              <a:t>зээл</a:t>
            </a:r>
            <a:r>
              <a:rPr lang="en-US" sz="1200" i="1" dirty="0" smtClean="0"/>
              <a:t>, </a:t>
            </a:r>
            <a:r>
              <a:rPr lang="en-US" sz="1200" i="1" dirty="0" err="1" smtClean="0"/>
              <a:t>тусламжаар</a:t>
            </a:r>
            <a:r>
              <a:rPr lang="en-US" sz="1200" i="1" dirty="0" smtClean="0"/>
              <a:t> </a:t>
            </a:r>
            <a:r>
              <a:rPr lang="en-US" sz="1200" i="1" dirty="0" err="1" smtClean="0"/>
              <a:t>хэрэгжүүлэх</a:t>
            </a:r>
            <a:r>
              <a:rPr lang="en-US" sz="1200" i="1" dirty="0" smtClean="0"/>
              <a:t> </a:t>
            </a:r>
            <a:r>
              <a:rPr lang="en-US" sz="1200" i="1" dirty="0" err="1" smtClean="0"/>
              <a:t>төсөл</a:t>
            </a:r>
            <a:r>
              <a:rPr lang="en-US" sz="1200" i="1" dirty="0" smtClean="0"/>
              <a:t> </a:t>
            </a:r>
            <a:r>
              <a:rPr lang="en-US" sz="1200" i="1" dirty="0" err="1" smtClean="0"/>
              <a:t>хөтөлбөрүүдийн</a:t>
            </a:r>
            <a:r>
              <a:rPr lang="en-US" sz="1200" i="1" dirty="0" smtClean="0"/>
              <a:t> </a:t>
            </a:r>
            <a:r>
              <a:rPr lang="en-US" sz="1200" i="1" dirty="0" err="1" smtClean="0"/>
              <a:t>тоо</a:t>
            </a:r>
            <a:r>
              <a:rPr lang="en-US" sz="1200" i="1" dirty="0" smtClean="0"/>
              <a:t> </a:t>
            </a:r>
            <a:r>
              <a:rPr lang="en-US" sz="1200" i="1" dirty="0" err="1" smtClean="0"/>
              <a:t>салбараар</a:t>
            </a:r>
            <a:endParaRPr lang="en-US" sz="1200" b="1" i="1" dirty="0">
              <a:solidFill>
                <a:schemeClr val="tx2">
                  <a:lumMod val="60000"/>
                  <a:lumOff val="40000"/>
                </a:schemeClr>
              </a:solidFill>
            </a:endParaRPr>
          </a:p>
        </p:txBody>
      </p:sp>
      <p:pic>
        <p:nvPicPr>
          <p:cNvPr id="13" name="Picture 12"/>
          <p:cNvPicPr/>
          <p:nvPr/>
        </p:nvPicPr>
        <p:blipFill rotWithShape="1">
          <a:blip r:embed="rId3"/>
          <a:srcRect l="10711" t="10019" r="11588"/>
          <a:stretch/>
        </p:blipFill>
        <p:spPr bwMode="auto">
          <a:xfrm>
            <a:off x="182765" y="1265962"/>
            <a:ext cx="4340860" cy="3032125"/>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648928" y="4595620"/>
            <a:ext cx="7749393" cy="646331"/>
          </a:xfrm>
          <a:prstGeom prst="rect">
            <a:avLst/>
          </a:prstGeom>
        </p:spPr>
        <p:txBody>
          <a:bodyPr wrap="square">
            <a:spAutoFit/>
          </a:bodyPr>
          <a:lstStyle/>
          <a:p>
            <a:pPr fontAlgn="base">
              <a:spcAft>
                <a:spcPts val="0"/>
              </a:spcAft>
            </a:pPr>
            <a:r>
              <a:rPr lang="en-US" sz="1200" i="1" dirty="0">
                <a:solidFill>
                  <a:srgbClr val="000000"/>
                </a:solidFill>
                <a:latin typeface="Times New Roman" charset="0"/>
                <a:ea typeface="Times New Roman" charset="0"/>
                <a:cs typeface="Times New Roman" charset="0"/>
              </a:rPr>
              <a:t>2017 </a:t>
            </a:r>
            <a:r>
              <a:rPr lang="en-US" sz="1200" i="1" dirty="0" err="1">
                <a:solidFill>
                  <a:srgbClr val="000000"/>
                </a:solidFill>
                <a:latin typeface="Times New Roman" charset="0"/>
                <a:ea typeface="Times New Roman" charset="0"/>
                <a:cs typeface="Times New Roman" charset="0"/>
              </a:rPr>
              <a:t>онд</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гадаад</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зээл</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буцалтгүй</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тусламжаар</a:t>
            </a:r>
            <a:r>
              <a:rPr lang="en-US" sz="1200" i="1" dirty="0">
                <a:solidFill>
                  <a:srgbClr val="000000"/>
                </a:solidFill>
                <a:latin typeface="Times New Roman" charset="0"/>
                <a:ea typeface="Times New Roman" charset="0"/>
                <a:cs typeface="Times New Roman" charset="0"/>
              </a:rPr>
              <a:t> 111 </a:t>
            </a:r>
            <a:r>
              <a:rPr lang="en-US" sz="1200" i="1" dirty="0" err="1">
                <a:solidFill>
                  <a:srgbClr val="000000"/>
                </a:solidFill>
                <a:latin typeface="Times New Roman" charset="0"/>
                <a:ea typeface="Times New Roman" charset="0"/>
                <a:cs typeface="Times New Roman" charset="0"/>
              </a:rPr>
              <a:t>төслийг</a:t>
            </a:r>
            <a:r>
              <a:rPr lang="en-US" sz="1200" i="1" dirty="0">
                <a:solidFill>
                  <a:srgbClr val="000000"/>
                </a:solidFill>
                <a:latin typeface="Times New Roman" charset="0"/>
                <a:ea typeface="Times New Roman" charset="0"/>
                <a:cs typeface="Times New Roman" charset="0"/>
              </a:rPr>
              <a:t> 857.7 </a:t>
            </a:r>
            <a:r>
              <a:rPr lang="en-US" sz="1200" i="1" dirty="0" err="1">
                <a:solidFill>
                  <a:srgbClr val="000000"/>
                </a:solidFill>
                <a:latin typeface="Times New Roman" charset="0"/>
                <a:ea typeface="Times New Roman" charset="0"/>
                <a:cs typeface="Times New Roman" charset="0"/>
              </a:rPr>
              <a:t>тэрбум</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төгрөгөөр</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санхүүжүүлэхээр</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төлөвлөсний</a:t>
            </a:r>
            <a:r>
              <a:rPr lang="en-US" sz="1200" i="1" dirty="0">
                <a:solidFill>
                  <a:srgbClr val="000000"/>
                </a:solidFill>
                <a:latin typeface="Times New Roman" charset="0"/>
                <a:ea typeface="Times New Roman" charset="0"/>
                <a:cs typeface="Times New Roman" charset="0"/>
              </a:rPr>
              <a:t> 723.1 </a:t>
            </a:r>
            <a:r>
              <a:rPr lang="en-US" sz="1200" i="1" dirty="0" err="1">
                <a:solidFill>
                  <a:srgbClr val="000000"/>
                </a:solidFill>
                <a:latin typeface="Times New Roman" charset="0"/>
                <a:ea typeface="Times New Roman" charset="0"/>
                <a:cs typeface="Times New Roman" charset="0"/>
              </a:rPr>
              <a:t>тэрбум</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төгрөг</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нь</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зээл</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үлдэх</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хэсэг</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нь</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буцалтгүй</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тусламж</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байна</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Уг</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зээлийн</a:t>
            </a:r>
            <a:r>
              <a:rPr lang="en-US" sz="1200" i="1" dirty="0">
                <a:solidFill>
                  <a:srgbClr val="000000"/>
                </a:solidFill>
                <a:latin typeface="Times New Roman" charset="0"/>
                <a:ea typeface="Times New Roman" charset="0"/>
                <a:cs typeface="Times New Roman" charset="0"/>
              </a:rPr>
              <a:t> 224.4 </a:t>
            </a:r>
            <a:r>
              <a:rPr lang="en-US" sz="1200" i="1" dirty="0" err="1">
                <a:solidFill>
                  <a:srgbClr val="000000"/>
                </a:solidFill>
                <a:latin typeface="Times New Roman" charset="0"/>
                <a:ea typeface="Times New Roman" charset="0"/>
                <a:cs typeface="Times New Roman" charset="0"/>
              </a:rPr>
              <a:t>тэрбум</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нь</a:t>
            </a:r>
            <a:r>
              <a:rPr lang="en-US" sz="1200" i="1" dirty="0">
                <a:solidFill>
                  <a:srgbClr val="000000"/>
                </a:solidFill>
                <a:latin typeface="Times New Roman" charset="0"/>
                <a:ea typeface="Times New Roman" charset="0"/>
                <a:cs typeface="Times New Roman" charset="0"/>
              </a:rPr>
              <a:t> 2017 </a:t>
            </a:r>
            <a:r>
              <a:rPr lang="en-US" sz="1200" i="1" dirty="0" err="1">
                <a:solidFill>
                  <a:srgbClr val="000000"/>
                </a:solidFill>
                <a:latin typeface="Times New Roman" charset="0"/>
                <a:ea typeface="Times New Roman" charset="0"/>
                <a:cs typeface="Times New Roman" charset="0"/>
              </a:rPr>
              <a:t>он</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шинээр</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авч</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буй</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зээл</a:t>
            </a:r>
            <a:r>
              <a:rPr lang="en-US" sz="1200" i="1" dirty="0">
                <a:solidFill>
                  <a:srgbClr val="000000"/>
                </a:solidFill>
                <a:latin typeface="Times New Roman" charset="0"/>
                <a:ea typeface="Times New Roman" charset="0"/>
                <a:cs typeface="Times New Roman" charset="0"/>
              </a:rPr>
              <a:t> </a:t>
            </a:r>
            <a:r>
              <a:rPr lang="en-US" sz="1200" i="1" dirty="0" err="1">
                <a:solidFill>
                  <a:srgbClr val="000000"/>
                </a:solidFill>
                <a:latin typeface="Times New Roman" charset="0"/>
                <a:ea typeface="Times New Roman" charset="0"/>
                <a:cs typeface="Times New Roman" charset="0"/>
              </a:rPr>
              <a:t>байна</a:t>
            </a:r>
            <a:r>
              <a:rPr lang="en-US" sz="1200" i="1" dirty="0">
                <a:solidFill>
                  <a:srgbClr val="000000"/>
                </a:solidFill>
                <a:latin typeface="Times New Roman" charset="0"/>
                <a:ea typeface="Times New Roman" charset="0"/>
                <a:cs typeface="Times New Roman" charset="0"/>
              </a:rPr>
              <a:t>.  </a:t>
            </a:r>
            <a:endParaRPr lang="en-US" sz="1200" i="1" dirty="0">
              <a:latin typeface="Times" charset="0"/>
              <a:ea typeface="Times New Roman" charset="0"/>
              <a:cs typeface="Times New Roman" charset="0"/>
            </a:endParaRPr>
          </a:p>
        </p:txBody>
      </p:sp>
      <p:pic>
        <p:nvPicPr>
          <p:cNvPr id="14" name="Picture 13"/>
          <p:cNvPicPr/>
          <p:nvPr/>
        </p:nvPicPr>
        <p:blipFill rotWithShape="1">
          <a:blip r:embed="rId4"/>
          <a:srcRect l="10128" t="10141" r="12365"/>
          <a:stretch/>
        </p:blipFill>
        <p:spPr bwMode="auto">
          <a:xfrm>
            <a:off x="4538345" y="1186062"/>
            <a:ext cx="4605655" cy="3241040"/>
          </a:xfrm>
          <a:prstGeom prst="rect">
            <a:avLst/>
          </a:prstGeom>
          <a:ln>
            <a:noFill/>
          </a:ln>
          <a:extLst>
            <a:ext uri="{53640926-AAD7-44D8-BBD7-CCE9431645EC}">
              <a14:shadowObscured xmlns:a14="http://schemas.microsoft.com/office/drawing/2010/main"/>
            </a:ext>
          </a:extLst>
        </p:spPr>
      </p:pic>
      <p:sp>
        <p:nvSpPr>
          <p:cNvPr id="15" name="TextBox 14"/>
          <p:cNvSpPr txBox="1"/>
          <p:nvPr/>
        </p:nvSpPr>
        <p:spPr>
          <a:xfrm>
            <a:off x="4322346" y="805976"/>
            <a:ext cx="3492431" cy="276999"/>
          </a:xfrm>
          <a:prstGeom prst="rect">
            <a:avLst/>
          </a:prstGeom>
          <a:noFill/>
        </p:spPr>
        <p:txBody>
          <a:bodyPr wrap="none" rtlCol="0">
            <a:spAutoFit/>
          </a:bodyPr>
          <a:lstStyle/>
          <a:p>
            <a:r>
              <a:rPr lang="en-US" sz="1200" i="1" dirty="0" err="1" smtClean="0"/>
              <a:t>Гадаад</a:t>
            </a:r>
            <a:r>
              <a:rPr lang="en-US" sz="1200" i="1" dirty="0" smtClean="0"/>
              <a:t> </a:t>
            </a:r>
            <a:r>
              <a:rPr lang="en-US" sz="1200" i="1" dirty="0" err="1" smtClean="0"/>
              <a:t>зээл</a:t>
            </a:r>
            <a:r>
              <a:rPr lang="en-US" sz="1200" i="1" dirty="0" smtClean="0"/>
              <a:t>, </a:t>
            </a:r>
            <a:r>
              <a:rPr lang="en-US" sz="1200" i="1" dirty="0" err="1" smtClean="0"/>
              <a:t>тусламжийн</a:t>
            </a:r>
            <a:r>
              <a:rPr lang="en-US" sz="1200" i="1" dirty="0" smtClean="0"/>
              <a:t> </a:t>
            </a:r>
            <a:r>
              <a:rPr lang="en-US" sz="1200" i="1" dirty="0" err="1" smtClean="0"/>
              <a:t>санхүүжилт</a:t>
            </a:r>
            <a:r>
              <a:rPr lang="en-US" sz="1200" i="1" dirty="0" smtClean="0"/>
              <a:t> </a:t>
            </a:r>
            <a:r>
              <a:rPr lang="en-US" sz="1200" i="1" dirty="0" err="1" smtClean="0"/>
              <a:t>салбараар</a:t>
            </a:r>
            <a:endParaRPr lang="en-US" sz="1200" b="1" i="1" dirty="0">
              <a:solidFill>
                <a:schemeClr val="tx2">
                  <a:lumMod val="60000"/>
                  <a:lumOff val="40000"/>
                </a:schemeClr>
              </a:solidFill>
            </a:endParaRPr>
          </a:p>
        </p:txBody>
      </p:sp>
    </p:spTree>
    <p:extLst>
      <p:ext uri="{BB962C8B-B14F-4D97-AF65-F5344CB8AC3E}">
        <p14:creationId xmlns:p14="http://schemas.microsoft.com/office/powerpoint/2010/main" val="13050582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rPr>
              <a:t>ГАДААД ЗЭЭЛ,ТУСЛАМЖААР ХЭРЭГЖҮҮЛЭХ ТӨСӨЛ ХӨТӨЛБӨРҮҮД</a:t>
            </a:r>
            <a:endParaRPr lang="en-US" sz="1600" b="1" dirty="0">
              <a:solidFill>
                <a:schemeClr val="tx1"/>
              </a:solidFill>
            </a:endParaRP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21</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24" name="TextBox 23"/>
          <p:cNvSpPr txBox="1"/>
          <p:nvPr/>
        </p:nvSpPr>
        <p:spPr>
          <a:xfrm>
            <a:off x="182765" y="814111"/>
            <a:ext cx="5364738" cy="276999"/>
          </a:xfrm>
          <a:prstGeom prst="rect">
            <a:avLst/>
          </a:prstGeom>
          <a:noFill/>
        </p:spPr>
        <p:txBody>
          <a:bodyPr wrap="none" rtlCol="0">
            <a:spAutoFit/>
          </a:bodyPr>
          <a:lstStyle/>
          <a:p>
            <a:r>
              <a:rPr lang="en-US" sz="1200" i="1" dirty="0" err="1" smtClean="0"/>
              <a:t>Гадаад</a:t>
            </a:r>
            <a:r>
              <a:rPr lang="en-US" sz="1200" i="1" dirty="0" smtClean="0"/>
              <a:t> </a:t>
            </a:r>
            <a:r>
              <a:rPr lang="en-US" sz="1200" i="1" dirty="0" err="1" smtClean="0"/>
              <a:t>зээл</a:t>
            </a:r>
            <a:r>
              <a:rPr lang="en-US" sz="1200" i="1" dirty="0" smtClean="0"/>
              <a:t>, </a:t>
            </a:r>
            <a:r>
              <a:rPr lang="en-US" sz="1200" i="1" dirty="0" err="1" smtClean="0"/>
              <a:t>тусламжаар</a:t>
            </a:r>
            <a:r>
              <a:rPr lang="en-US" sz="1200" i="1" dirty="0" smtClean="0"/>
              <a:t> </a:t>
            </a:r>
            <a:r>
              <a:rPr lang="en-US" sz="1200" i="1" dirty="0" err="1" smtClean="0"/>
              <a:t>хэрэгжүүлэх</a:t>
            </a:r>
            <a:r>
              <a:rPr lang="en-US" sz="1200" i="1" dirty="0" smtClean="0"/>
              <a:t> </a:t>
            </a:r>
            <a:r>
              <a:rPr lang="en-US" sz="1200" i="1" dirty="0" err="1" smtClean="0"/>
              <a:t>төсөл</a:t>
            </a:r>
            <a:r>
              <a:rPr lang="en-US" sz="1200" i="1" dirty="0" smtClean="0"/>
              <a:t> </a:t>
            </a:r>
            <a:r>
              <a:rPr lang="en-US" sz="1200" i="1" dirty="0" err="1" smtClean="0"/>
              <a:t>хөтөлбөрүүдийн</a:t>
            </a:r>
            <a:r>
              <a:rPr lang="en-US" sz="1200" i="1" dirty="0" smtClean="0"/>
              <a:t> </a:t>
            </a:r>
            <a:r>
              <a:rPr lang="en-US" sz="1200" i="1" dirty="0" err="1" smtClean="0"/>
              <a:t>тоо</a:t>
            </a:r>
            <a:r>
              <a:rPr lang="en-US" sz="1200" i="1" dirty="0" smtClean="0"/>
              <a:t> </a:t>
            </a:r>
            <a:r>
              <a:rPr lang="en-US" sz="1200" i="1" dirty="0" err="1" smtClean="0"/>
              <a:t>салбараар</a:t>
            </a:r>
            <a:endParaRPr lang="en-US" sz="1200" b="1" i="1" dirty="0">
              <a:solidFill>
                <a:schemeClr val="tx2">
                  <a:lumMod val="60000"/>
                  <a:lumOff val="40000"/>
                </a:schemeClr>
              </a:solidFill>
            </a:endParaRPr>
          </a:p>
        </p:txBody>
      </p:sp>
      <p:pic>
        <p:nvPicPr>
          <p:cNvPr id="12" name="Picture 11"/>
          <p:cNvPicPr/>
          <p:nvPr/>
        </p:nvPicPr>
        <p:blipFill rotWithShape="1">
          <a:blip r:embed="rId3"/>
          <a:srcRect t="12652"/>
          <a:stretch/>
        </p:blipFill>
        <p:spPr bwMode="auto">
          <a:xfrm>
            <a:off x="368690" y="1502576"/>
            <a:ext cx="6195060" cy="3496310"/>
          </a:xfrm>
          <a:prstGeom prst="rect">
            <a:avLst/>
          </a:prstGeom>
          <a:ln>
            <a:noFill/>
          </a:ln>
          <a:extLst>
            <a:ext uri="{53640926-AAD7-44D8-BBD7-CCE9431645EC}">
              <a14:shadowObscured xmlns:a14="http://schemas.microsoft.com/office/drawing/2010/main"/>
            </a:ext>
          </a:extLst>
        </p:spPr>
      </p:pic>
      <p:sp>
        <p:nvSpPr>
          <p:cNvPr id="13" name="Rectangle 12"/>
          <p:cNvSpPr/>
          <p:nvPr/>
        </p:nvSpPr>
        <p:spPr>
          <a:xfrm>
            <a:off x="6941955" y="1158123"/>
            <a:ext cx="1706905" cy="3600986"/>
          </a:xfrm>
          <a:prstGeom prst="rect">
            <a:avLst/>
          </a:prstGeom>
        </p:spPr>
        <p:txBody>
          <a:bodyPr wrap="square">
            <a:spAutoFit/>
          </a:bodyPr>
          <a:lstStyle/>
          <a:p>
            <a:r>
              <a:rPr lang="en-US" sz="1200" i="1" dirty="0" err="1">
                <a:solidFill>
                  <a:srgbClr val="000000"/>
                </a:solidFill>
                <a:latin typeface="Times New Roman" charset="0"/>
                <a:ea typeface="Calibri" charset="0"/>
              </a:rPr>
              <a:t>Зээл</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тусламжийг</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санхүүжүүлэгч</a:t>
            </a:r>
            <a:r>
              <a:rPr lang="en-US" sz="1200" i="1" dirty="0">
                <a:solidFill>
                  <a:srgbClr val="000000"/>
                </a:solidFill>
                <a:latin typeface="Times New Roman" charset="0"/>
                <a:ea typeface="Calibri" charset="0"/>
              </a:rPr>
              <a:t> 23 </a:t>
            </a:r>
            <a:r>
              <a:rPr lang="en-US" sz="1200" i="1" dirty="0" err="1">
                <a:solidFill>
                  <a:srgbClr val="000000"/>
                </a:solidFill>
                <a:latin typeface="Times New Roman" charset="0"/>
                <a:ea typeface="Calibri" charset="0"/>
              </a:rPr>
              <a:t>талаас</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санхүүжилтийн</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хэмжээгээр</a:t>
            </a:r>
            <a:r>
              <a:rPr lang="en-US" sz="1200" i="1" dirty="0">
                <a:solidFill>
                  <a:srgbClr val="000000"/>
                </a:solidFill>
                <a:latin typeface="Times New Roman" charset="0"/>
                <a:ea typeface="Calibri" charset="0"/>
              </a:rPr>
              <a:t> БНХАУ-</a:t>
            </a:r>
            <a:r>
              <a:rPr lang="en-US" sz="1200" i="1" dirty="0" err="1">
                <a:solidFill>
                  <a:srgbClr val="000000"/>
                </a:solidFill>
                <a:latin typeface="Times New Roman" charset="0"/>
                <a:ea typeface="Calibri" charset="0"/>
              </a:rPr>
              <a:t>ын</a:t>
            </a:r>
            <a:r>
              <a:rPr lang="en-US" sz="1200" i="1" dirty="0">
                <a:solidFill>
                  <a:srgbClr val="000000"/>
                </a:solidFill>
                <a:latin typeface="Times New Roman" charset="0"/>
                <a:ea typeface="Calibri" charset="0"/>
              </a:rPr>
              <a:t> ЗГ </a:t>
            </a:r>
            <a:r>
              <a:rPr lang="en-US" sz="1200" i="1" dirty="0" err="1">
                <a:solidFill>
                  <a:srgbClr val="000000"/>
                </a:solidFill>
                <a:latin typeface="Times New Roman" charset="0"/>
                <a:ea typeface="Calibri" charset="0"/>
              </a:rPr>
              <a:t>болон</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түүний</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харъяа</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байгууллагууд</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тэргүүлж</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Японы</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улс</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Азийн</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Хөгжлийн</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Банк</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Дэлхийн</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банк</a:t>
            </a:r>
            <a:r>
              <a:rPr lang="en-US" sz="1200" i="1" dirty="0">
                <a:solidFill>
                  <a:srgbClr val="000000"/>
                </a:solidFill>
                <a:latin typeface="Times New Roman" charset="0"/>
                <a:ea typeface="Calibri" charset="0"/>
              </a:rPr>
              <a:t>, БНСУ </a:t>
            </a:r>
            <a:r>
              <a:rPr lang="en-US" sz="1200" i="1" dirty="0" err="1">
                <a:solidFill>
                  <a:srgbClr val="000000"/>
                </a:solidFill>
                <a:latin typeface="Times New Roman" charset="0"/>
                <a:ea typeface="Calibri" charset="0"/>
              </a:rPr>
              <a:t>удаалж</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байна</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Гэхдээ</a:t>
            </a:r>
            <a:r>
              <a:rPr lang="en-US" sz="1200" i="1" dirty="0">
                <a:solidFill>
                  <a:srgbClr val="000000"/>
                </a:solidFill>
                <a:latin typeface="Times New Roman" charset="0"/>
                <a:ea typeface="Calibri" charset="0"/>
              </a:rPr>
              <a:t> БНХАУ-</a:t>
            </a:r>
            <a:r>
              <a:rPr lang="en-US" sz="1200" i="1" dirty="0" err="1">
                <a:solidFill>
                  <a:srgbClr val="000000"/>
                </a:solidFill>
                <a:latin typeface="Times New Roman" charset="0"/>
                <a:ea typeface="Calibri" charset="0"/>
              </a:rPr>
              <a:t>ын</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санхүүжүүлж</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буй</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зээл</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тусламжийн</a:t>
            </a:r>
            <a:r>
              <a:rPr lang="en-US" sz="1200" i="1" dirty="0">
                <a:solidFill>
                  <a:srgbClr val="000000"/>
                </a:solidFill>
                <a:latin typeface="Times New Roman" charset="0"/>
                <a:ea typeface="Calibri" charset="0"/>
              </a:rPr>
              <a:t> 51 </a:t>
            </a:r>
            <a:r>
              <a:rPr lang="en-US" sz="1200" i="1" dirty="0" err="1">
                <a:solidFill>
                  <a:srgbClr val="000000"/>
                </a:solidFill>
                <a:latin typeface="Times New Roman" charset="0"/>
                <a:ea typeface="Calibri" charset="0"/>
              </a:rPr>
              <a:t>хувь</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нь</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мөнгөн</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дүнгээр</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тус</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улсын</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Эксим</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банкнаас</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шинээр</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авч</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буй</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зээл</a:t>
            </a:r>
            <a:r>
              <a:rPr lang="en-US" sz="1200" i="1" dirty="0">
                <a:solidFill>
                  <a:srgbClr val="000000"/>
                </a:solidFill>
                <a:latin typeface="Times New Roman" charset="0"/>
                <a:ea typeface="Calibri" charset="0"/>
              </a:rPr>
              <a:t> </a:t>
            </a:r>
            <a:r>
              <a:rPr lang="en-US" sz="1200" i="1" dirty="0" err="1">
                <a:solidFill>
                  <a:srgbClr val="000000"/>
                </a:solidFill>
                <a:latin typeface="Times New Roman" charset="0"/>
                <a:ea typeface="Calibri" charset="0"/>
              </a:rPr>
              <a:t>юм</a:t>
            </a:r>
            <a:r>
              <a:rPr lang="en-US" sz="1200" i="1" dirty="0">
                <a:solidFill>
                  <a:srgbClr val="000000"/>
                </a:solidFill>
                <a:latin typeface="Times New Roman" charset="0"/>
                <a:ea typeface="Calibri" charset="0"/>
              </a:rPr>
              <a:t>. </a:t>
            </a:r>
            <a:endParaRPr lang="en-US" sz="1200" i="1" dirty="0"/>
          </a:p>
        </p:txBody>
      </p:sp>
    </p:spTree>
    <p:extLst>
      <p:ext uri="{BB962C8B-B14F-4D97-AF65-F5344CB8AC3E}">
        <p14:creationId xmlns:p14="http://schemas.microsoft.com/office/powerpoint/2010/main" val="11669940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rPr>
              <a:t>ГАДААД ЗЭЭЛ ТУСЛАМЖААР ХЭРЭГЖҮҮЛЭХ ТӨСӨЛ ХӨТӨЛБӨРҮҮД</a:t>
            </a:r>
            <a:endParaRPr lang="en-US" sz="1600" b="1" dirty="0">
              <a:solidFill>
                <a:schemeClr val="tx1"/>
              </a:solidFill>
            </a:endParaRP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22</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pic>
        <p:nvPicPr>
          <p:cNvPr id="14" name="Picture 13"/>
          <p:cNvPicPr/>
          <p:nvPr/>
        </p:nvPicPr>
        <p:blipFill rotWithShape="1">
          <a:blip r:embed="rId3"/>
          <a:srcRect t="11629"/>
          <a:stretch/>
        </p:blipFill>
        <p:spPr bwMode="auto">
          <a:xfrm>
            <a:off x="473191" y="1335748"/>
            <a:ext cx="6055995" cy="3955415"/>
          </a:xfrm>
          <a:prstGeom prst="rect">
            <a:avLst/>
          </a:prstGeom>
          <a:ln>
            <a:noFill/>
          </a:ln>
          <a:extLst>
            <a:ext uri="{53640926-AAD7-44D8-BBD7-CCE9431645EC}">
              <a14:shadowObscured xmlns:a14="http://schemas.microsoft.com/office/drawing/2010/main"/>
            </a:ext>
          </a:extLst>
        </p:spPr>
      </p:pic>
      <p:sp>
        <p:nvSpPr>
          <p:cNvPr id="16" name="TextBox 15"/>
          <p:cNvSpPr txBox="1"/>
          <p:nvPr/>
        </p:nvSpPr>
        <p:spPr>
          <a:xfrm>
            <a:off x="182765" y="814111"/>
            <a:ext cx="7586500" cy="276999"/>
          </a:xfrm>
          <a:prstGeom prst="rect">
            <a:avLst/>
          </a:prstGeom>
          <a:noFill/>
        </p:spPr>
        <p:txBody>
          <a:bodyPr wrap="none" rtlCol="0">
            <a:spAutoFit/>
          </a:bodyPr>
          <a:lstStyle/>
          <a:p>
            <a:r>
              <a:rPr lang="en-US" sz="1200" i="1" dirty="0" err="1" smtClean="0"/>
              <a:t>Гадаад</a:t>
            </a:r>
            <a:r>
              <a:rPr lang="en-US" sz="1200" i="1" dirty="0" smtClean="0"/>
              <a:t> </a:t>
            </a:r>
            <a:r>
              <a:rPr lang="en-US" sz="1200" i="1" dirty="0" err="1" smtClean="0"/>
              <a:t>зээл</a:t>
            </a:r>
            <a:r>
              <a:rPr lang="en-US" sz="1200" i="1" dirty="0" smtClean="0"/>
              <a:t> </a:t>
            </a:r>
            <a:r>
              <a:rPr lang="en-US" sz="1200" i="1" dirty="0" err="1" smtClean="0"/>
              <a:t>тусламжаар</a:t>
            </a:r>
            <a:r>
              <a:rPr lang="en-US" sz="1200" i="1" dirty="0" smtClean="0"/>
              <a:t> </a:t>
            </a:r>
            <a:r>
              <a:rPr lang="en-US" sz="1200" i="1" dirty="0" err="1" smtClean="0"/>
              <a:t>хэрэгжүүлэх</a:t>
            </a:r>
            <a:r>
              <a:rPr lang="en-US" sz="1200" i="1" dirty="0" smtClean="0"/>
              <a:t> </a:t>
            </a:r>
            <a:r>
              <a:rPr lang="en-US" sz="1200" i="1" dirty="0" err="1" smtClean="0"/>
              <a:t>төсөл</a:t>
            </a:r>
            <a:r>
              <a:rPr lang="en-US" sz="1200" i="1" dirty="0" smtClean="0"/>
              <a:t> </a:t>
            </a:r>
            <a:r>
              <a:rPr lang="en-US" sz="1200" i="1" dirty="0" err="1" smtClean="0"/>
              <a:t>хөтөлбөрүүдийн</a:t>
            </a:r>
            <a:r>
              <a:rPr lang="en-US" sz="1200" i="1" dirty="0" smtClean="0"/>
              <a:t> </a:t>
            </a:r>
            <a:r>
              <a:rPr lang="en-US" sz="1200" i="1" dirty="0" err="1" smtClean="0"/>
              <a:t>санхүүжилт</a:t>
            </a:r>
            <a:r>
              <a:rPr lang="en-US" sz="1200" i="1" dirty="0" smtClean="0"/>
              <a:t> (</a:t>
            </a:r>
            <a:r>
              <a:rPr lang="en-US" sz="1200" i="1" dirty="0" err="1" smtClean="0"/>
              <a:t>Төсвийн</a:t>
            </a:r>
            <a:r>
              <a:rPr lang="en-US" sz="1200" i="1" dirty="0" smtClean="0"/>
              <a:t> </a:t>
            </a:r>
            <a:r>
              <a:rPr lang="en-US" sz="1200" i="1" dirty="0" err="1" smtClean="0"/>
              <a:t>ерөнхийлөн</a:t>
            </a:r>
            <a:r>
              <a:rPr lang="en-US" sz="1200" i="1" dirty="0" smtClean="0"/>
              <a:t> </a:t>
            </a:r>
            <a:r>
              <a:rPr lang="en-US" sz="1200" i="1" dirty="0" err="1" smtClean="0"/>
              <a:t>захирагчдаар</a:t>
            </a:r>
            <a:r>
              <a:rPr lang="en-US" sz="1200" i="1" dirty="0" smtClean="0"/>
              <a:t>)</a:t>
            </a:r>
            <a:endParaRPr lang="en-US" sz="1200" b="1" i="1" dirty="0">
              <a:solidFill>
                <a:schemeClr val="tx2">
                  <a:lumMod val="60000"/>
                  <a:lumOff val="40000"/>
                </a:schemeClr>
              </a:solidFill>
            </a:endParaRPr>
          </a:p>
        </p:txBody>
      </p:sp>
    </p:spTree>
    <p:extLst>
      <p:ext uri="{BB962C8B-B14F-4D97-AF65-F5344CB8AC3E}">
        <p14:creationId xmlns:p14="http://schemas.microsoft.com/office/powerpoint/2010/main" val="12308602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3422" y="2821116"/>
            <a:ext cx="7157155"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5000"/>
              </a:lnSpc>
            </a:pPr>
            <a:r>
              <a:rPr kumimoji="0" lang="en-US" altLang="en-US" sz="2000" b="1" i="0" u="none" strike="noStrike" cap="none" normalizeH="0" baseline="0" dirty="0" smtClean="0">
                <a:ln>
                  <a:noFill/>
                </a:ln>
                <a:solidFill>
                  <a:schemeClr val="bg1"/>
                </a:solidFill>
                <a:effectLst/>
                <a:latin typeface="Arial" charset="0"/>
              </a:rPr>
              <a:t>АСУУЛТ &amp; ХАРИУЛТ</a:t>
            </a:r>
          </a:p>
        </p:txBody>
      </p:sp>
      <p:sp>
        <p:nvSpPr>
          <p:cNvPr id="5" name="Rectangle 4"/>
          <p:cNvSpPr/>
          <p:nvPr/>
        </p:nvSpPr>
        <p:spPr>
          <a:xfrm>
            <a:off x="993422" y="3250094"/>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АНХААРАЛ ТАВЬСАН ТА </a:t>
            </a:r>
            <a:r>
              <a:rPr lang="en-US" sz="1600" b="1" smtClean="0">
                <a:solidFill>
                  <a:schemeClr val="tx1"/>
                </a:solidFill>
              </a:rPr>
              <a:t>БҮХЭНД БАЯРЛАЛАА!</a:t>
            </a:r>
            <a:endParaRPr lang="en-US" sz="1600" b="1" dirty="0">
              <a:solidFill>
                <a:schemeClr val="tx1"/>
              </a:solidFill>
            </a:endParaRPr>
          </a:p>
        </p:txBody>
      </p:sp>
      <p:sp>
        <p:nvSpPr>
          <p:cNvPr id="11" name="Rectangle 10"/>
          <p:cNvSpPr/>
          <p:nvPr/>
        </p:nvSpPr>
        <p:spPr>
          <a:xfrm>
            <a:off x="3270422" y="4527595"/>
            <a:ext cx="2603157" cy="11874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3270422" y="4644243"/>
            <a:ext cx="2603157" cy="954108"/>
          </a:xfrm>
          <a:prstGeom prst="rect">
            <a:avLst/>
          </a:prstGeom>
        </p:spPr>
        <p:txBody>
          <a:bodyPr wrap="square">
            <a:spAutoFit/>
          </a:bodyPr>
          <a:lstStyle/>
          <a:p>
            <a:pPr algn="ctr"/>
            <a:r>
              <a:rPr lang="en-GB" sz="1400" dirty="0" err="1" smtClean="0">
                <a:solidFill>
                  <a:schemeClr val="bg1"/>
                </a:solidFill>
                <a:effectLst/>
                <a:latin typeface="Calibri" charset="0"/>
                <a:ea typeface="Calibri" charset="0"/>
                <a:cs typeface="Calibri" charset="0"/>
              </a:rPr>
              <a:t>Монголын</a:t>
            </a:r>
            <a:r>
              <a:rPr lang="en-GB" sz="1400" dirty="0" smtClean="0">
                <a:solidFill>
                  <a:schemeClr val="bg1"/>
                </a:solidFill>
                <a:effectLst/>
                <a:latin typeface="Calibri" charset="0"/>
                <a:ea typeface="Calibri" charset="0"/>
                <a:cs typeface="Calibri" charset="0"/>
              </a:rPr>
              <a:t> </a:t>
            </a:r>
          </a:p>
          <a:p>
            <a:pPr algn="ctr"/>
            <a:r>
              <a:rPr lang="en-GB" sz="1400" dirty="0" err="1" smtClean="0">
                <a:solidFill>
                  <a:schemeClr val="bg1"/>
                </a:solidFill>
                <a:effectLst/>
                <a:latin typeface="Calibri" charset="0"/>
                <a:ea typeface="Calibri" charset="0"/>
                <a:cs typeface="Calibri" charset="0"/>
              </a:rPr>
              <a:t>Хөрөнгийн</a:t>
            </a:r>
            <a:r>
              <a:rPr lang="en-GB" sz="1400" dirty="0" smtClean="0">
                <a:solidFill>
                  <a:schemeClr val="bg1"/>
                </a:solidFill>
                <a:effectLst/>
                <a:latin typeface="Calibri" charset="0"/>
                <a:ea typeface="Calibri" charset="0"/>
                <a:cs typeface="Calibri" charset="0"/>
              </a:rPr>
              <a:t> </a:t>
            </a:r>
            <a:r>
              <a:rPr lang="en-GB" sz="1400" dirty="0" err="1" smtClean="0">
                <a:solidFill>
                  <a:schemeClr val="bg1"/>
                </a:solidFill>
                <a:effectLst/>
                <a:latin typeface="Calibri" charset="0"/>
                <a:ea typeface="Calibri" charset="0"/>
                <a:cs typeface="Calibri" charset="0"/>
              </a:rPr>
              <a:t>Зах</a:t>
            </a:r>
            <a:r>
              <a:rPr lang="en-GB" sz="1400" dirty="0" smtClean="0">
                <a:solidFill>
                  <a:schemeClr val="bg1"/>
                </a:solidFill>
                <a:effectLst/>
                <a:latin typeface="Calibri" charset="0"/>
                <a:ea typeface="Calibri" charset="0"/>
                <a:cs typeface="Calibri" charset="0"/>
              </a:rPr>
              <a:t> </a:t>
            </a:r>
            <a:r>
              <a:rPr lang="en-GB" sz="1400" dirty="0" err="1">
                <a:solidFill>
                  <a:schemeClr val="bg1"/>
                </a:solidFill>
                <a:latin typeface="Calibri" charset="0"/>
                <a:ea typeface="Calibri" charset="0"/>
                <a:cs typeface="Calibri" charset="0"/>
              </a:rPr>
              <a:t>з</a:t>
            </a:r>
            <a:r>
              <a:rPr lang="en-GB" sz="1400" dirty="0" err="1" smtClean="0">
                <a:solidFill>
                  <a:schemeClr val="bg1"/>
                </a:solidFill>
                <a:effectLst/>
                <a:latin typeface="Calibri" charset="0"/>
                <a:ea typeface="Calibri" charset="0"/>
                <a:cs typeface="Calibri" charset="0"/>
              </a:rPr>
              <a:t>ээлийн</a:t>
            </a:r>
            <a:r>
              <a:rPr lang="en-GB" sz="1400" dirty="0" smtClean="0">
                <a:solidFill>
                  <a:schemeClr val="bg1"/>
                </a:solidFill>
                <a:effectLst/>
                <a:latin typeface="Calibri" charset="0"/>
                <a:ea typeface="Calibri" charset="0"/>
                <a:cs typeface="Calibri" charset="0"/>
              </a:rPr>
              <a:t> </a:t>
            </a:r>
            <a:r>
              <a:rPr lang="en-GB" sz="1400" dirty="0" err="1" smtClean="0">
                <a:solidFill>
                  <a:schemeClr val="bg1"/>
                </a:solidFill>
                <a:effectLst/>
                <a:latin typeface="Calibri" charset="0"/>
                <a:ea typeface="Calibri" charset="0"/>
                <a:cs typeface="Calibri" charset="0"/>
              </a:rPr>
              <a:t>Зөвлөл</a:t>
            </a:r>
            <a:r>
              <a:rPr lang="en-GB" sz="1400" dirty="0" smtClean="0">
                <a:solidFill>
                  <a:schemeClr val="bg1"/>
                </a:solidFill>
                <a:effectLst/>
                <a:latin typeface="Calibri" charset="0"/>
                <a:ea typeface="Calibri" charset="0"/>
                <a:cs typeface="Calibri" charset="0"/>
              </a:rPr>
              <a:t> </a:t>
            </a:r>
          </a:p>
          <a:p>
            <a:pPr algn="ctr"/>
            <a:endParaRPr lang="en-GB" sz="1400" dirty="0">
              <a:solidFill>
                <a:schemeClr val="bg1"/>
              </a:solidFill>
              <a:latin typeface="Calibri" charset="0"/>
              <a:ea typeface="Calibri" charset="0"/>
              <a:cs typeface="Calibri" charset="0"/>
            </a:endParaRPr>
          </a:p>
          <a:p>
            <a:pPr algn="ctr"/>
            <a:r>
              <a:rPr lang="en-GB" sz="1400" dirty="0" smtClean="0">
                <a:solidFill>
                  <a:schemeClr val="bg1"/>
                </a:solidFill>
                <a:latin typeface="Calibri" charset="0"/>
                <a:ea typeface="Calibri" charset="0"/>
                <a:cs typeface="Calibri" charset="0"/>
              </a:rPr>
              <a:t>2016 </a:t>
            </a:r>
            <a:r>
              <a:rPr lang="en-GB" sz="1400" dirty="0" err="1" smtClean="0">
                <a:solidFill>
                  <a:schemeClr val="bg1"/>
                </a:solidFill>
                <a:latin typeface="Calibri" charset="0"/>
                <a:ea typeface="Calibri" charset="0"/>
                <a:cs typeface="Calibri" charset="0"/>
              </a:rPr>
              <a:t>он</a:t>
            </a:r>
            <a:endParaRPr lang="en-US" sz="1400" dirty="0">
              <a:solidFill>
                <a:schemeClr val="bg1"/>
              </a:solidFill>
            </a:endParaRPr>
          </a:p>
        </p:txBody>
      </p:sp>
      <p:pic>
        <p:nvPicPr>
          <p:cNvPr id="12" name="Picture 11"/>
          <p:cNvPicPr>
            <a:picLocks noChangeAspect="1"/>
          </p:cNvPicPr>
          <p:nvPr/>
        </p:nvPicPr>
        <p:blipFill rotWithShape="1">
          <a:blip r:embed="rId3"/>
          <a:srcRect b="6435"/>
          <a:stretch/>
        </p:blipFill>
        <p:spPr>
          <a:xfrm>
            <a:off x="4001911" y="409127"/>
            <a:ext cx="1140178" cy="1066800"/>
          </a:xfrm>
          <a:prstGeom prst="rect">
            <a:avLst/>
          </a:prstGeom>
          <a:effectLst/>
        </p:spPr>
      </p:pic>
      <p:sp>
        <p:nvSpPr>
          <p:cNvPr id="2" name="TextBox 1"/>
          <p:cNvSpPr txBox="1"/>
          <p:nvPr/>
        </p:nvSpPr>
        <p:spPr>
          <a:xfrm>
            <a:off x="993421" y="2079475"/>
            <a:ext cx="7157156" cy="746358"/>
          </a:xfrm>
          <a:prstGeom prst="rect">
            <a:avLst/>
          </a:prstGeom>
          <a:noFill/>
        </p:spPr>
        <p:txBody>
          <a:bodyPr wrap="square" rtlCol="0">
            <a:spAutoFit/>
          </a:bodyPr>
          <a:lstStyle/>
          <a:p>
            <a:pPr lvl="0" algn="ctr">
              <a:lnSpc>
                <a:spcPct val="125000"/>
              </a:lnSpc>
            </a:pPr>
            <a:r>
              <a:rPr lang="en-US" altLang="en-US" sz="1700" b="1" dirty="0" smtClean="0">
                <a:solidFill>
                  <a:schemeClr val="accent1">
                    <a:lumMod val="75000"/>
                  </a:schemeClr>
                </a:solidFill>
                <a:latin typeface="Arial" charset="0"/>
              </a:rPr>
              <a:t>МОНГОЛ </a:t>
            </a:r>
            <a:r>
              <a:rPr lang="en-US" altLang="en-US" sz="1700" b="1" dirty="0">
                <a:solidFill>
                  <a:schemeClr val="accent1">
                    <a:lumMod val="75000"/>
                  </a:schemeClr>
                </a:solidFill>
                <a:latin typeface="Arial" charset="0"/>
              </a:rPr>
              <a:t>УЛСЫН 2017 ОНЫ НЭГДСЭН ТӨСВИЙН </a:t>
            </a:r>
            <a:r>
              <a:rPr lang="en-US" altLang="en-US" sz="1700" b="1" dirty="0" smtClean="0">
                <a:solidFill>
                  <a:schemeClr val="accent1">
                    <a:lumMod val="75000"/>
                  </a:schemeClr>
                </a:solidFill>
                <a:latin typeface="Arial" charset="0"/>
              </a:rPr>
              <a:t>ТОГТВОРТОЙ </a:t>
            </a:r>
            <a:r>
              <a:rPr lang="en-US" altLang="en-US" sz="1700" b="1" dirty="0">
                <a:solidFill>
                  <a:schemeClr val="accent1">
                    <a:lumMod val="75000"/>
                  </a:schemeClr>
                </a:solidFill>
                <a:latin typeface="Arial" charset="0"/>
              </a:rPr>
              <a:t>БАЙДАЛ, ӨРИЙН </a:t>
            </a:r>
            <a:r>
              <a:rPr lang="en-US" altLang="en-US" sz="1700" b="1" dirty="0" smtClean="0">
                <a:solidFill>
                  <a:schemeClr val="accent1">
                    <a:lumMod val="75000"/>
                  </a:schemeClr>
                </a:solidFill>
                <a:latin typeface="Arial" charset="0"/>
              </a:rPr>
              <a:t>УДИРДЛАГЫН ТОЙМ ДҮГНЭЛТ</a:t>
            </a:r>
            <a:endParaRPr lang="en-US" altLang="en-US" sz="1700" b="1" dirty="0">
              <a:solidFill>
                <a:schemeClr val="accent1">
                  <a:lumMod val="75000"/>
                </a:schemeClr>
              </a:solidFill>
              <a:latin typeface="Arial" charset="0"/>
            </a:endParaRPr>
          </a:p>
        </p:txBody>
      </p:sp>
    </p:spTree>
    <p:extLst>
      <p:ext uri="{BB962C8B-B14F-4D97-AF65-F5344CB8AC3E}">
        <p14:creationId xmlns:p14="http://schemas.microsoft.com/office/powerpoint/2010/main" val="6062349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1. ТӨСВИЙН ТЭНЦЛИЙН ҮР ДҮНГИЙН ҮЗҮҮЛЭЛТҮҮД БА ТОГТВОРТОЙ БАЙДАЛ </a:t>
            </a: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3</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2" name="Rectangle 11"/>
          <p:cNvSpPr>
            <a:spLocks noChangeArrowheads="1"/>
          </p:cNvSpPr>
          <p:nvPr/>
        </p:nvSpPr>
        <p:spPr bwMode="auto">
          <a:xfrm>
            <a:off x="406839" y="981184"/>
            <a:ext cx="8417269"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285750" lvl="0" indent="-285750">
              <a:buClr>
                <a:srgbClr val="00B0F0"/>
              </a:buClr>
              <a:buFont typeface="Wingdings" charset="2"/>
              <a:buChar char="§"/>
            </a:pPr>
            <a:r>
              <a:rPr lang="en-GB" sz="1400" b="1" dirty="0" smtClean="0"/>
              <a:t>САНХҮҮГИЙН ТОГТВОРТОЙ БАЙДАЛ: </a:t>
            </a:r>
          </a:p>
          <a:p>
            <a:pPr marL="269875" lvl="0">
              <a:buClr>
                <a:srgbClr val="00B0F0"/>
              </a:buClr>
            </a:pPr>
            <a:r>
              <a:rPr lang="en-GB" sz="1400" dirty="0" err="1" smtClean="0"/>
              <a:t>Засгийн</a:t>
            </a:r>
            <a:r>
              <a:rPr lang="en-GB" sz="1400" dirty="0" smtClean="0"/>
              <a:t> </a:t>
            </a:r>
            <a:r>
              <a:rPr lang="en-GB" sz="1400" dirty="0" err="1"/>
              <a:t>газрын</a:t>
            </a:r>
            <a:r>
              <a:rPr lang="en-GB" sz="1400" dirty="0"/>
              <a:t> </a:t>
            </a:r>
            <a:r>
              <a:rPr lang="en-GB" sz="1400" dirty="0" err="1"/>
              <a:t>одоо</a:t>
            </a:r>
            <a:r>
              <a:rPr lang="en-GB" sz="1400" dirty="0"/>
              <a:t> </a:t>
            </a:r>
            <a:r>
              <a:rPr lang="en-GB" sz="1400" dirty="0" err="1"/>
              <a:t>болон</a:t>
            </a:r>
            <a:r>
              <a:rPr lang="en-GB" sz="1400" dirty="0"/>
              <a:t> </a:t>
            </a:r>
            <a:r>
              <a:rPr lang="en-GB" sz="1400" dirty="0" err="1" smtClean="0"/>
              <a:t>ирээдүйд</a:t>
            </a:r>
            <a:r>
              <a:rPr lang="en-GB" sz="1400" dirty="0" smtClean="0"/>
              <a:t> </a:t>
            </a:r>
            <a:r>
              <a:rPr lang="en-GB" sz="1400" dirty="0" err="1"/>
              <a:t>хэрэгжүүлэх</a:t>
            </a:r>
            <a:r>
              <a:rPr lang="en-GB" sz="1400" dirty="0"/>
              <a:t> </a:t>
            </a:r>
            <a:r>
              <a:rPr lang="en-GB" sz="1400" dirty="0" err="1"/>
              <a:t>бодлого</a:t>
            </a:r>
            <a:r>
              <a:rPr lang="en-GB" sz="1400" dirty="0"/>
              <a:t>, </a:t>
            </a:r>
            <a:r>
              <a:rPr lang="en-GB" sz="1400" dirty="0" err="1"/>
              <a:t>үйл</a:t>
            </a:r>
            <a:r>
              <a:rPr lang="en-GB" sz="1400" dirty="0"/>
              <a:t> </a:t>
            </a:r>
            <a:r>
              <a:rPr lang="en-GB" sz="1400" dirty="0" err="1"/>
              <a:t>ажиллагаа</a:t>
            </a:r>
            <a:r>
              <a:rPr lang="en-GB" sz="1400" dirty="0"/>
              <a:t> </a:t>
            </a:r>
            <a:r>
              <a:rPr lang="en-GB" sz="1400" dirty="0" err="1"/>
              <a:t>нь</a:t>
            </a:r>
            <a:r>
              <a:rPr lang="en-GB" sz="1400" dirty="0"/>
              <a:t> </a:t>
            </a:r>
            <a:r>
              <a:rPr lang="en-GB" sz="1400" dirty="0" err="1"/>
              <a:t>төсвийн</a:t>
            </a:r>
            <a:r>
              <a:rPr lang="en-GB" sz="1400" dirty="0"/>
              <a:t> </a:t>
            </a:r>
            <a:r>
              <a:rPr lang="en-GB" sz="1400" dirty="0" err="1"/>
              <a:t>чадавхи</a:t>
            </a:r>
            <a:r>
              <a:rPr lang="en-GB" sz="1400" dirty="0"/>
              <a:t>, </a:t>
            </a:r>
            <a:r>
              <a:rPr lang="en-GB" sz="1400" dirty="0" err="1"/>
              <a:t>тэнцлийн</a:t>
            </a:r>
            <a:r>
              <a:rPr lang="en-GB" sz="1400" dirty="0"/>
              <a:t> </a:t>
            </a:r>
            <a:r>
              <a:rPr lang="en-GB" sz="1400" dirty="0" err="1"/>
              <a:t>байдлын</a:t>
            </a:r>
            <a:r>
              <a:rPr lang="en-GB" sz="1400" dirty="0"/>
              <a:t> </a:t>
            </a:r>
            <a:r>
              <a:rPr lang="en-GB" sz="1400" dirty="0" err="1"/>
              <a:t>улмаас</a:t>
            </a:r>
            <a:r>
              <a:rPr lang="en-GB" sz="1400" dirty="0"/>
              <a:t> </a:t>
            </a:r>
            <a:r>
              <a:rPr lang="en-GB" sz="1400" dirty="0" err="1"/>
              <a:t>доголдож</a:t>
            </a:r>
            <a:r>
              <a:rPr lang="en-GB" sz="1400" dirty="0"/>
              <a:t> </a:t>
            </a:r>
            <a:r>
              <a:rPr lang="en-GB" sz="1400" dirty="0" err="1"/>
              <a:t>санхүүгийн</a:t>
            </a:r>
            <a:r>
              <a:rPr lang="en-GB" sz="1400" dirty="0"/>
              <a:t> </a:t>
            </a:r>
            <a:r>
              <a:rPr lang="en-GB" sz="1400" dirty="0" err="1"/>
              <a:t>эрсдэлд</a:t>
            </a:r>
            <a:r>
              <a:rPr lang="en-GB" sz="1400" dirty="0"/>
              <a:t> </a:t>
            </a:r>
            <a:r>
              <a:rPr lang="en-GB" sz="1400" dirty="0" err="1"/>
              <a:t>орохгүй</a:t>
            </a:r>
            <a:r>
              <a:rPr lang="en-GB" sz="1400" dirty="0"/>
              <a:t> </a:t>
            </a:r>
            <a:r>
              <a:rPr lang="en-GB" sz="1400" dirty="0" err="1"/>
              <a:t>байх</a:t>
            </a:r>
            <a:r>
              <a:rPr lang="en-GB" sz="1400" dirty="0"/>
              <a:t>  </a:t>
            </a:r>
            <a:endParaRPr lang="en-US" sz="1400" dirty="0"/>
          </a:p>
          <a:p>
            <a:pPr marL="285750" lvl="0" indent="-285750">
              <a:buClr>
                <a:srgbClr val="00B0F0"/>
              </a:buClr>
              <a:buFont typeface="Wingdings" charset="2"/>
              <a:buChar char="§"/>
            </a:pPr>
            <a:endParaRPr lang="en-GB" sz="1400" b="1" dirty="0" smtClean="0"/>
          </a:p>
          <a:p>
            <a:pPr marL="285750" lvl="0" indent="-285750">
              <a:buClr>
                <a:srgbClr val="00B0F0"/>
              </a:buClr>
              <a:buFont typeface="Wingdings" charset="2"/>
              <a:buChar char="§"/>
            </a:pPr>
            <a:r>
              <a:rPr lang="en-GB" sz="1400" b="1" dirty="0" smtClean="0"/>
              <a:t>ТАТВАРЫН ТОГТВОРТОЙ БАЙДАЛ</a:t>
            </a:r>
            <a:r>
              <a:rPr lang="en-GB" sz="1400" dirty="0" smtClean="0"/>
              <a:t>: </a:t>
            </a:r>
          </a:p>
          <a:p>
            <a:pPr marL="269875" lvl="0">
              <a:buClr>
                <a:srgbClr val="00B0F0"/>
              </a:buClr>
            </a:pPr>
            <a:r>
              <a:rPr lang="en-GB" sz="1400" dirty="0" err="1" smtClean="0"/>
              <a:t>Татвар</a:t>
            </a:r>
            <a:r>
              <a:rPr lang="en-GB" sz="1400" dirty="0"/>
              <a:t>, </a:t>
            </a:r>
            <a:r>
              <a:rPr lang="en-GB" sz="1400" dirty="0" err="1"/>
              <a:t>орлого</a:t>
            </a:r>
            <a:r>
              <a:rPr lang="en-GB" sz="1400" dirty="0"/>
              <a:t> </a:t>
            </a:r>
            <a:r>
              <a:rPr lang="en-GB" sz="1400" dirty="0" err="1"/>
              <a:t>бүрдүүлэлтийн</a:t>
            </a:r>
            <a:r>
              <a:rPr lang="en-GB" sz="1400" dirty="0"/>
              <a:t> </a:t>
            </a:r>
            <a:r>
              <a:rPr lang="en-GB" sz="1400" dirty="0" err="1"/>
              <a:t>бусад</a:t>
            </a:r>
            <a:r>
              <a:rPr lang="en-GB" sz="1400" dirty="0"/>
              <a:t> </a:t>
            </a:r>
            <a:r>
              <a:rPr lang="en-GB" sz="1400" dirty="0" err="1"/>
              <a:t>систем</a:t>
            </a:r>
            <a:r>
              <a:rPr lang="en-GB" sz="1400" dirty="0"/>
              <a:t> </a:t>
            </a:r>
            <a:r>
              <a:rPr lang="en-GB" sz="1400" dirty="0" err="1"/>
              <a:t>нь</a:t>
            </a:r>
            <a:r>
              <a:rPr lang="en-GB" sz="1400" dirty="0"/>
              <a:t> </a:t>
            </a:r>
            <a:r>
              <a:rPr lang="en-GB" sz="1400" dirty="0" err="1"/>
              <a:t>гэнэтийн</a:t>
            </a:r>
            <a:r>
              <a:rPr lang="en-GB" sz="1400" dirty="0"/>
              <a:t> </a:t>
            </a:r>
            <a:r>
              <a:rPr lang="en-GB" sz="1400" dirty="0" err="1"/>
              <a:t>өөрчлөлтгүйгээр</a:t>
            </a:r>
            <a:r>
              <a:rPr lang="en-GB" sz="1400" dirty="0"/>
              <a:t> </a:t>
            </a:r>
            <a:r>
              <a:rPr lang="en-GB" sz="1400" dirty="0" err="1"/>
              <a:t>тогтвортой</a:t>
            </a:r>
            <a:r>
              <a:rPr lang="en-GB" sz="1400" dirty="0"/>
              <a:t> </a:t>
            </a:r>
            <a:r>
              <a:rPr lang="en-GB" sz="1400" dirty="0" err="1"/>
              <a:t>үргэлжилж</a:t>
            </a:r>
            <a:r>
              <a:rPr lang="en-GB" sz="1400" dirty="0"/>
              <a:t> </a:t>
            </a:r>
            <a:r>
              <a:rPr lang="en-GB" sz="1400" dirty="0" err="1"/>
              <a:t>эдийн</a:t>
            </a:r>
            <a:r>
              <a:rPr lang="en-GB" sz="1400" dirty="0"/>
              <a:t> </a:t>
            </a:r>
            <a:r>
              <a:rPr lang="en-GB" sz="1400" dirty="0" err="1"/>
              <a:t>засгийн</a:t>
            </a:r>
            <a:r>
              <a:rPr lang="en-GB" sz="1400" dirty="0"/>
              <a:t> </a:t>
            </a:r>
            <a:r>
              <a:rPr lang="en-GB" sz="1400" dirty="0" err="1"/>
              <a:t>өрсөлдөх</a:t>
            </a:r>
            <a:r>
              <a:rPr lang="en-GB" sz="1400" dirty="0"/>
              <a:t> </a:t>
            </a:r>
            <a:r>
              <a:rPr lang="en-GB" sz="1400" dirty="0" err="1"/>
              <a:t>чадвар</a:t>
            </a:r>
            <a:r>
              <a:rPr lang="en-GB" sz="1400" dirty="0"/>
              <a:t>, </a:t>
            </a:r>
            <a:r>
              <a:rPr lang="en-GB" sz="1400" dirty="0" err="1"/>
              <a:t>хөрөнгө</a:t>
            </a:r>
            <a:r>
              <a:rPr lang="en-GB" sz="1400" dirty="0"/>
              <a:t> </a:t>
            </a:r>
            <a:r>
              <a:rPr lang="en-GB" sz="1400" dirty="0" err="1"/>
              <a:t>оруулалтыг</a:t>
            </a:r>
            <a:r>
              <a:rPr lang="en-GB" sz="1400" dirty="0"/>
              <a:t> </a:t>
            </a:r>
            <a:r>
              <a:rPr lang="en-GB" sz="1400" dirty="0" err="1"/>
              <a:t>дэмждэг</a:t>
            </a:r>
            <a:r>
              <a:rPr lang="en-GB" sz="1400" dirty="0"/>
              <a:t> </a:t>
            </a:r>
            <a:r>
              <a:rPr lang="en-GB" sz="1400" dirty="0" err="1" smtClean="0"/>
              <a:t>байх</a:t>
            </a:r>
            <a:r>
              <a:rPr lang="en-GB" sz="1400" dirty="0" smtClean="0"/>
              <a:t> </a:t>
            </a:r>
            <a:endParaRPr lang="en-US" sz="1400" dirty="0"/>
          </a:p>
          <a:p>
            <a:pPr marL="285750" lvl="0" indent="-285750">
              <a:buClr>
                <a:srgbClr val="00B0F0"/>
              </a:buClr>
              <a:buFont typeface="Wingdings" charset="2"/>
              <a:buChar char="§"/>
            </a:pPr>
            <a:endParaRPr lang="en-GB" sz="1400" b="1" dirty="0" smtClean="0"/>
          </a:p>
          <a:p>
            <a:pPr marL="285750" lvl="0" indent="-285750">
              <a:buClr>
                <a:srgbClr val="00B0F0"/>
              </a:buClr>
              <a:buFont typeface="Wingdings" charset="2"/>
              <a:buChar char="§"/>
            </a:pPr>
            <a:r>
              <a:rPr lang="en-GB" sz="1400" b="1" dirty="0" smtClean="0"/>
              <a:t>ҮЕ ХООРОНДЫН ТОГТВОРТОЙ БАЙДАЛ</a:t>
            </a:r>
            <a:r>
              <a:rPr lang="en-GB" sz="1400" dirty="0" smtClean="0"/>
              <a:t>: </a:t>
            </a:r>
          </a:p>
          <a:p>
            <a:pPr marL="269875" lvl="0">
              <a:buClr>
                <a:srgbClr val="00B0F0"/>
              </a:buClr>
            </a:pPr>
            <a:r>
              <a:rPr lang="en-GB" sz="1400" dirty="0" err="1" smtClean="0"/>
              <a:t>Нөөц</a:t>
            </a:r>
            <a:r>
              <a:rPr lang="en-GB" sz="1400" dirty="0" smtClean="0"/>
              <a:t> </a:t>
            </a:r>
            <a:r>
              <a:rPr lang="en-GB" sz="1400" dirty="0" err="1"/>
              <a:t>баялагийн</a:t>
            </a:r>
            <a:r>
              <a:rPr lang="en-GB" sz="1400" dirty="0"/>
              <a:t> </a:t>
            </a:r>
            <a:r>
              <a:rPr lang="en-GB" sz="1400" dirty="0" err="1"/>
              <a:t>ашиглалт</a:t>
            </a:r>
            <a:r>
              <a:rPr lang="en-GB" sz="1400" dirty="0"/>
              <a:t>, </a:t>
            </a:r>
            <a:r>
              <a:rPr lang="en-GB" sz="1400" dirty="0" err="1"/>
              <a:t>хуваарилалт</a:t>
            </a:r>
            <a:r>
              <a:rPr lang="en-GB" sz="1400" dirty="0"/>
              <a:t> </a:t>
            </a:r>
            <a:r>
              <a:rPr lang="en-GB" sz="1400" dirty="0" err="1"/>
              <a:t>болон</a:t>
            </a:r>
            <a:r>
              <a:rPr lang="en-GB" sz="1400" dirty="0"/>
              <a:t> </a:t>
            </a:r>
            <a:r>
              <a:rPr lang="en-GB" sz="1400" dirty="0" err="1"/>
              <a:t>татварын</a:t>
            </a:r>
            <a:r>
              <a:rPr lang="en-GB" sz="1400" dirty="0"/>
              <a:t> </a:t>
            </a:r>
            <a:r>
              <a:rPr lang="en-GB" sz="1400" dirty="0" err="1"/>
              <a:t>орлогын</a:t>
            </a:r>
            <a:r>
              <a:rPr lang="en-GB" sz="1400" dirty="0"/>
              <a:t> </a:t>
            </a:r>
            <a:r>
              <a:rPr lang="en-GB" sz="1400" dirty="0" err="1"/>
              <a:t>бүрдүүлэлт</a:t>
            </a:r>
            <a:r>
              <a:rPr lang="en-GB" sz="1400" dirty="0"/>
              <a:t> </a:t>
            </a:r>
            <a:r>
              <a:rPr lang="en-GB" sz="1400" dirty="0" err="1"/>
              <a:t>нь</a:t>
            </a:r>
            <a:r>
              <a:rPr lang="en-GB" sz="1400" dirty="0"/>
              <a:t> </a:t>
            </a:r>
            <a:r>
              <a:rPr lang="en-GB" sz="1400" dirty="0" err="1" smtClean="0"/>
              <a:t>өнөөгийн</a:t>
            </a:r>
            <a:r>
              <a:rPr lang="en-GB" sz="1400" dirty="0" smtClean="0"/>
              <a:t> </a:t>
            </a:r>
            <a:r>
              <a:rPr lang="en-GB" sz="1400" dirty="0" err="1" smtClean="0"/>
              <a:t>болон</a:t>
            </a:r>
            <a:r>
              <a:rPr lang="en-GB" sz="1400" dirty="0" smtClean="0"/>
              <a:t> </a:t>
            </a:r>
            <a:r>
              <a:rPr lang="en-GB" sz="1400" dirty="0" err="1" smtClean="0"/>
              <a:t>дараагийн</a:t>
            </a:r>
            <a:r>
              <a:rPr lang="en-GB" sz="1400" dirty="0" smtClean="0"/>
              <a:t> </a:t>
            </a:r>
            <a:r>
              <a:rPr lang="en-GB" sz="1400" dirty="0" err="1" smtClean="0"/>
              <a:t>үеүүдийн</a:t>
            </a:r>
            <a:r>
              <a:rPr lang="en-GB" sz="1400" dirty="0" smtClean="0"/>
              <a:t> </a:t>
            </a:r>
            <a:r>
              <a:rPr lang="en-GB" sz="1400" dirty="0" err="1"/>
              <a:t>хооронд</a:t>
            </a:r>
            <a:r>
              <a:rPr lang="en-GB" sz="1400" dirty="0"/>
              <a:t> “</a:t>
            </a:r>
            <a:r>
              <a:rPr lang="en-GB" sz="1400" dirty="0" err="1"/>
              <a:t>шударга</a:t>
            </a:r>
            <a:r>
              <a:rPr lang="en-GB" sz="1400" dirty="0"/>
              <a:t>” </a:t>
            </a:r>
            <a:r>
              <a:rPr lang="en-GB" sz="1400" dirty="0" err="1"/>
              <a:t>тэгш</a:t>
            </a:r>
            <a:r>
              <a:rPr lang="en-GB" sz="1400" dirty="0"/>
              <a:t> </a:t>
            </a:r>
            <a:r>
              <a:rPr lang="en-GB" sz="1400" dirty="0" err="1"/>
              <a:t>хуваарилагддаг</a:t>
            </a:r>
            <a:r>
              <a:rPr lang="en-GB" sz="1400" dirty="0"/>
              <a:t> </a:t>
            </a:r>
            <a:r>
              <a:rPr lang="en-GB" sz="1400" dirty="0" err="1"/>
              <a:t>байх</a:t>
            </a:r>
            <a:r>
              <a:rPr lang="en-GB" sz="1400" dirty="0"/>
              <a:t> </a:t>
            </a:r>
            <a:endParaRPr lang="en-US" sz="1400" dirty="0"/>
          </a:p>
          <a:p>
            <a:pPr marL="285750" lvl="0" indent="-285750">
              <a:buClr>
                <a:srgbClr val="00B0F0"/>
              </a:buClr>
              <a:buFont typeface="Wingdings" charset="2"/>
              <a:buChar char="§"/>
            </a:pPr>
            <a:endParaRPr lang="en-GB" sz="1400" b="1" dirty="0" smtClean="0"/>
          </a:p>
          <a:p>
            <a:pPr marL="285750" lvl="0" indent="-285750">
              <a:buClr>
                <a:srgbClr val="00B0F0"/>
              </a:buClr>
              <a:buFont typeface="Wingdings" charset="2"/>
              <a:buChar char="§"/>
            </a:pPr>
            <a:r>
              <a:rPr lang="en-GB" sz="1400" b="1" dirty="0" smtClean="0"/>
              <a:t>БОДЛОГО, ХӨТӨЛБӨРИЙН ТОГТВОРТОЙ БАЙДАЛ</a:t>
            </a:r>
            <a:r>
              <a:rPr lang="en-GB" sz="1400" dirty="0" smtClean="0"/>
              <a:t>: </a:t>
            </a:r>
          </a:p>
          <a:p>
            <a:pPr marL="269875" lvl="0">
              <a:buClr>
                <a:srgbClr val="00B0F0"/>
              </a:buClr>
            </a:pPr>
            <a:r>
              <a:rPr lang="en-GB" sz="1400" dirty="0" err="1" smtClean="0"/>
              <a:t>Бодлогын</a:t>
            </a:r>
            <a:r>
              <a:rPr lang="en-GB" sz="1400" dirty="0" smtClean="0"/>
              <a:t> </a:t>
            </a:r>
            <a:r>
              <a:rPr lang="en-GB" sz="1400" dirty="0" err="1"/>
              <a:t>тэргүүлэх</a:t>
            </a:r>
            <a:r>
              <a:rPr lang="en-GB" sz="1400" dirty="0"/>
              <a:t> </a:t>
            </a:r>
            <a:r>
              <a:rPr lang="en-GB" sz="1400" dirty="0" err="1"/>
              <a:t>чиглэлүүд</a:t>
            </a:r>
            <a:r>
              <a:rPr lang="en-GB" sz="1400" dirty="0"/>
              <a:t>, </a:t>
            </a:r>
            <a:r>
              <a:rPr lang="en-GB" sz="1400" dirty="0" err="1"/>
              <a:t>тэдгээрийн</a:t>
            </a:r>
            <a:r>
              <a:rPr lang="en-GB" sz="1400" dirty="0"/>
              <a:t> </a:t>
            </a:r>
            <a:r>
              <a:rPr lang="en-GB" sz="1400" dirty="0" err="1"/>
              <a:t>хүрээнд</a:t>
            </a:r>
            <a:r>
              <a:rPr lang="en-GB" sz="1400" dirty="0"/>
              <a:t> </a:t>
            </a:r>
            <a:r>
              <a:rPr lang="en-GB" sz="1400" dirty="0" err="1"/>
              <a:t>хэрэгжүүлж</a:t>
            </a:r>
            <a:r>
              <a:rPr lang="en-GB" sz="1400" dirty="0"/>
              <a:t> </a:t>
            </a:r>
            <a:r>
              <a:rPr lang="en-GB" sz="1400" dirty="0" err="1"/>
              <a:t>байгаа</a:t>
            </a:r>
            <a:r>
              <a:rPr lang="en-GB" sz="1400" dirty="0"/>
              <a:t> </a:t>
            </a:r>
            <a:r>
              <a:rPr lang="en-GB" sz="1400" dirty="0" err="1"/>
              <a:t>төсөл</a:t>
            </a:r>
            <a:r>
              <a:rPr lang="en-GB" sz="1400" dirty="0"/>
              <a:t>, </a:t>
            </a:r>
            <a:r>
              <a:rPr lang="en-GB" sz="1400" dirty="0" err="1"/>
              <a:t>хөтөлбөрүүд</a:t>
            </a:r>
            <a:r>
              <a:rPr lang="en-GB" sz="1400" dirty="0"/>
              <a:t> </a:t>
            </a:r>
            <a:r>
              <a:rPr lang="en-GB" sz="1400" dirty="0" err="1"/>
              <a:t>тууштай</a:t>
            </a:r>
            <a:r>
              <a:rPr lang="en-GB" sz="1400" dirty="0"/>
              <a:t> </a:t>
            </a:r>
            <a:r>
              <a:rPr lang="en-GB" sz="1400" dirty="0" err="1"/>
              <a:t>хэрэгждэг</a:t>
            </a:r>
            <a:r>
              <a:rPr lang="en-GB" sz="1400" dirty="0"/>
              <a:t> </a:t>
            </a:r>
            <a:r>
              <a:rPr lang="en-GB" sz="1400" dirty="0" err="1"/>
              <a:t>байх</a:t>
            </a:r>
            <a:r>
              <a:rPr lang="en-GB" sz="1400" dirty="0"/>
              <a:t>  </a:t>
            </a:r>
            <a:endParaRPr lang="en-US" sz="1400" dirty="0"/>
          </a:p>
          <a:p>
            <a:pPr marL="285750" lvl="0" indent="-285750">
              <a:buClr>
                <a:srgbClr val="00B0F0"/>
              </a:buClr>
              <a:buFont typeface="Wingdings" charset="2"/>
              <a:buChar char="§"/>
            </a:pPr>
            <a:endParaRPr lang="en-GB" sz="1400" b="1" dirty="0" smtClean="0"/>
          </a:p>
          <a:p>
            <a:pPr marL="285750" lvl="0" indent="-285750">
              <a:buClr>
                <a:srgbClr val="00B0F0"/>
              </a:buClr>
              <a:buFont typeface="Wingdings" charset="2"/>
              <a:buChar char="§"/>
            </a:pPr>
            <a:r>
              <a:rPr lang="en-GB" sz="1400" b="1" dirty="0" smtClean="0"/>
              <a:t>НИЙГМИЙН ТОГТВОРТОЙ БАЙДАЛ</a:t>
            </a:r>
            <a:r>
              <a:rPr lang="en-GB" sz="1400" dirty="0" smtClean="0"/>
              <a:t>: </a:t>
            </a:r>
          </a:p>
          <a:p>
            <a:pPr marL="269875" lvl="0">
              <a:buClr>
                <a:srgbClr val="00B0F0"/>
              </a:buClr>
            </a:pPr>
            <a:r>
              <a:rPr lang="en-GB" sz="1400" dirty="0" err="1" smtClean="0"/>
              <a:t>Боловсрол</a:t>
            </a:r>
            <a:r>
              <a:rPr lang="en-GB" sz="1400" dirty="0"/>
              <a:t>, </a:t>
            </a:r>
            <a:r>
              <a:rPr lang="en-GB" sz="1400" dirty="0" err="1"/>
              <a:t>эрүүл</a:t>
            </a:r>
            <a:r>
              <a:rPr lang="en-GB" sz="1400" dirty="0"/>
              <a:t> </a:t>
            </a:r>
            <a:r>
              <a:rPr lang="en-GB" sz="1400" dirty="0" err="1"/>
              <a:t>мэнд</a:t>
            </a:r>
            <a:r>
              <a:rPr lang="en-GB" sz="1400" dirty="0"/>
              <a:t>, </a:t>
            </a:r>
            <a:r>
              <a:rPr lang="en-GB" sz="1400" dirty="0" err="1"/>
              <a:t>аюулгүй</a:t>
            </a:r>
            <a:r>
              <a:rPr lang="en-GB" sz="1400" dirty="0"/>
              <a:t> </a:t>
            </a:r>
            <a:r>
              <a:rPr lang="en-GB" sz="1400" dirty="0" err="1"/>
              <a:t>байдал</a:t>
            </a:r>
            <a:r>
              <a:rPr lang="en-GB" sz="1400" dirty="0"/>
              <a:t> </a:t>
            </a:r>
            <a:r>
              <a:rPr lang="en-GB" sz="1400" dirty="0" err="1"/>
              <a:t>гэх</a:t>
            </a:r>
            <a:r>
              <a:rPr lang="en-GB" sz="1400" dirty="0"/>
              <a:t> </a:t>
            </a:r>
            <a:r>
              <a:rPr lang="en-GB" sz="1400" dirty="0" err="1"/>
              <a:t>мэт</a:t>
            </a:r>
            <a:r>
              <a:rPr lang="en-GB" sz="1400" dirty="0"/>
              <a:t> </a:t>
            </a:r>
            <a:r>
              <a:rPr lang="en-GB" sz="1400" dirty="0" err="1"/>
              <a:t>нийгмийн</a:t>
            </a:r>
            <a:r>
              <a:rPr lang="en-GB" sz="1400" dirty="0"/>
              <a:t> </a:t>
            </a:r>
            <a:r>
              <a:rPr lang="en-GB" sz="1400" dirty="0" err="1"/>
              <a:t>зорилтууд</a:t>
            </a:r>
            <a:r>
              <a:rPr lang="en-GB" sz="1400" dirty="0"/>
              <a:t> </a:t>
            </a:r>
            <a:r>
              <a:rPr lang="en-GB" sz="1400" dirty="0" err="1"/>
              <a:t>үе</a:t>
            </a:r>
            <a:r>
              <a:rPr lang="en-GB" sz="1400" dirty="0"/>
              <a:t> </a:t>
            </a:r>
            <a:r>
              <a:rPr lang="en-GB" sz="1400" dirty="0" err="1"/>
              <a:t>шаттай</a:t>
            </a:r>
            <a:r>
              <a:rPr lang="en-GB" sz="1400" dirty="0"/>
              <a:t> </a:t>
            </a:r>
            <a:r>
              <a:rPr lang="en-GB" sz="1400" dirty="0" err="1"/>
              <a:t>хэрэгжих</a:t>
            </a:r>
            <a:r>
              <a:rPr lang="en-GB" sz="1400" dirty="0"/>
              <a:t> </a:t>
            </a:r>
            <a:r>
              <a:rPr lang="en-GB" sz="1400" dirty="0" err="1" smtClean="0"/>
              <a:t>баталгааг</a:t>
            </a:r>
            <a:r>
              <a:rPr lang="en-GB" sz="1400" dirty="0" smtClean="0"/>
              <a:t> </a:t>
            </a:r>
            <a:r>
              <a:rPr lang="en-GB" sz="1400" dirty="0" err="1"/>
              <a:t>төсөв</a:t>
            </a:r>
            <a:r>
              <a:rPr lang="en-GB" sz="1400" dirty="0"/>
              <a:t> </a:t>
            </a:r>
            <a:r>
              <a:rPr lang="en-GB" sz="1400" dirty="0" err="1" smtClean="0"/>
              <a:t>хангадаг</a:t>
            </a:r>
            <a:r>
              <a:rPr lang="en-GB" sz="1400" dirty="0" smtClean="0"/>
              <a:t> </a:t>
            </a:r>
            <a:r>
              <a:rPr lang="en-GB" sz="1400" dirty="0" err="1" smtClean="0"/>
              <a:t>байх</a:t>
            </a:r>
            <a:r>
              <a:rPr lang="en-GB" sz="1400" dirty="0" smtClean="0"/>
              <a:t> </a:t>
            </a:r>
            <a:r>
              <a:rPr lang="en-GB" sz="1400" dirty="0" err="1"/>
              <a:t>ёстой</a:t>
            </a:r>
            <a:r>
              <a:rPr lang="en-GB" sz="1400" dirty="0"/>
              <a:t> </a:t>
            </a:r>
            <a:r>
              <a:rPr lang="en-GB" sz="1400" dirty="0" smtClean="0"/>
              <a:t> (</a:t>
            </a:r>
            <a:r>
              <a:rPr lang="en-GB" sz="1400" dirty="0" err="1" smtClean="0"/>
              <a:t>хэрэгжилтийг</a:t>
            </a:r>
            <a:r>
              <a:rPr lang="en-GB" sz="1400" dirty="0" smtClean="0"/>
              <a:t> </a:t>
            </a:r>
            <a:r>
              <a:rPr lang="en-GB" sz="1400" dirty="0" err="1" smtClean="0"/>
              <a:t>үнэлэхэд</a:t>
            </a:r>
            <a:r>
              <a:rPr lang="en-GB" sz="1400" dirty="0" smtClean="0"/>
              <a:t> </a:t>
            </a:r>
            <a:r>
              <a:rPr lang="en-GB" sz="1400" dirty="0" err="1" smtClean="0"/>
              <a:t>төвөгтэй</a:t>
            </a:r>
            <a:r>
              <a:rPr lang="en-GB" sz="1400" dirty="0" smtClean="0"/>
              <a:t> </a:t>
            </a:r>
            <a:r>
              <a:rPr lang="en-GB" sz="1400" dirty="0" err="1"/>
              <a:t>үзүүлэлт</a:t>
            </a:r>
            <a:r>
              <a:rPr lang="en-GB" sz="1400" dirty="0"/>
              <a:t> </a:t>
            </a:r>
            <a:r>
              <a:rPr lang="en-GB" sz="1400" dirty="0" smtClean="0"/>
              <a:t>)</a:t>
            </a:r>
            <a:endParaRPr lang="en-US" sz="1400" dirty="0"/>
          </a:p>
        </p:txBody>
      </p:sp>
    </p:spTree>
    <p:extLst>
      <p:ext uri="{BB962C8B-B14F-4D97-AF65-F5344CB8AC3E}">
        <p14:creationId xmlns:p14="http://schemas.microsoft.com/office/powerpoint/2010/main" val="3685159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2017 </a:t>
            </a:r>
            <a:r>
              <a:rPr lang="en-US" sz="1600" b="1" dirty="0" smtClean="0">
                <a:solidFill>
                  <a:schemeClr val="tx1"/>
                </a:solidFill>
              </a:rPr>
              <a:t>ОНЫ </a:t>
            </a:r>
            <a:r>
              <a:rPr lang="en-US" sz="1600" b="1" dirty="0">
                <a:solidFill>
                  <a:schemeClr val="tx1"/>
                </a:solidFill>
              </a:rPr>
              <a:t>ТӨСВИЙН ТӨСЛИЙН ТАНИЛЦУУЛГА БА ҮР ДҮНГИЙН ҮЗҮҮЛЭЛТҮҮД</a:t>
            </a:r>
            <a:r>
              <a:rPr lang="en-US" sz="1600" dirty="0" smtClean="0">
                <a:solidFill>
                  <a:schemeClr val="tx1"/>
                </a:solidFill>
                <a:effectLst/>
              </a:rPr>
              <a:t> </a:t>
            </a:r>
            <a:endParaRPr lang="en-US" sz="1600" b="1" dirty="0">
              <a:solidFill>
                <a:schemeClr val="tx1"/>
              </a:solidFill>
            </a:endParaRP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4</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graphicFrame>
        <p:nvGraphicFramePr>
          <p:cNvPr id="13" name="Chart 12"/>
          <p:cNvGraphicFramePr/>
          <p:nvPr>
            <p:extLst>
              <p:ext uri="{D42A27DB-BD31-4B8C-83A1-F6EECF244321}">
                <p14:modId xmlns:p14="http://schemas.microsoft.com/office/powerpoint/2010/main" val="1307464104"/>
              </p:ext>
            </p:extLst>
          </p:nvPr>
        </p:nvGraphicFramePr>
        <p:xfrm>
          <a:off x="201881" y="900112"/>
          <a:ext cx="8811491" cy="20953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p:nvPr>
            <p:extLst>
              <p:ext uri="{D42A27DB-BD31-4B8C-83A1-F6EECF244321}">
                <p14:modId xmlns:p14="http://schemas.microsoft.com/office/powerpoint/2010/main" val="588035960"/>
              </p:ext>
            </p:extLst>
          </p:nvPr>
        </p:nvGraphicFramePr>
        <p:xfrm>
          <a:off x="201881" y="3190217"/>
          <a:ext cx="8811491" cy="2248275"/>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p:cNvSpPr txBox="1"/>
          <p:nvPr/>
        </p:nvSpPr>
        <p:spPr>
          <a:xfrm>
            <a:off x="213756" y="2932527"/>
            <a:ext cx="3453189" cy="261610"/>
          </a:xfrm>
          <a:prstGeom prst="rect">
            <a:avLst/>
          </a:prstGeom>
          <a:noFill/>
        </p:spPr>
        <p:txBody>
          <a:bodyPr wrap="none" rtlCol="0">
            <a:spAutoFit/>
          </a:bodyPr>
          <a:lstStyle/>
          <a:p>
            <a:r>
              <a:rPr lang="en-US" sz="1100" b="1" u="sng" dirty="0" err="1">
                <a:solidFill>
                  <a:schemeClr val="tx2">
                    <a:lumMod val="60000"/>
                    <a:lumOff val="40000"/>
                  </a:schemeClr>
                </a:solidFill>
              </a:rPr>
              <a:t>Төсвийн</a:t>
            </a:r>
            <a:r>
              <a:rPr lang="en-US" sz="1100" b="1" u="sng" dirty="0">
                <a:solidFill>
                  <a:schemeClr val="tx2">
                    <a:lumMod val="60000"/>
                    <a:lumOff val="40000"/>
                  </a:schemeClr>
                </a:solidFill>
              </a:rPr>
              <a:t> </a:t>
            </a:r>
            <a:r>
              <a:rPr lang="en-US" sz="1100" b="1" u="sng" dirty="0" err="1">
                <a:solidFill>
                  <a:schemeClr val="tx2">
                    <a:lumMod val="60000"/>
                    <a:lumOff val="40000"/>
                  </a:schemeClr>
                </a:solidFill>
              </a:rPr>
              <a:t>үр</a:t>
            </a:r>
            <a:r>
              <a:rPr lang="en-US" sz="1100" b="1" u="sng" dirty="0">
                <a:solidFill>
                  <a:schemeClr val="tx2">
                    <a:lumMod val="60000"/>
                    <a:lumOff val="40000"/>
                  </a:schemeClr>
                </a:solidFill>
              </a:rPr>
              <a:t> </a:t>
            </a:r>
            <a:r>
              <a:rPr lang="en-US" sz="1100" b="1" u="sng" dirty="0" err="1">
                <a:solidFill>
                  <a:schemeClr val="tx2">
                    <a:lumMod val="60000"/>
                    <a:lumOff val="40000"/>
                  </a:schemeClr>
                </a:solidFill>
              </a:rPr>
              <a:t>дүнгийн</a:t>
            </a:r>
            <a:r>
              <a:rPr lang="en-US" sz="1100" b="1" u="sng" dirty="0">
                <a:solidFill>
                  <a:schemeClr val="tx2">
                    <a:lumMod val="60000"/>
                    <a:lumOff val="40000"/>
                  </a:schemeClr>
                </a:solidFill>
              </a:rPr>
              <a:t> </a:t>
            </a:r>
            <a:r>
              <a:rPr lang="en-US" sz="1100" b="1" u="sng" dirty="0" err="1">
                <a:solidFill>
                  <a:schemeClr val="tx2">
                    <a:lumMod val="60000"/>
                    <a:lumOff val="40000"/>
                  </a:schemeClr>
                </a:solidFill>
              </a:rPr>
              <a:t>үзүүлэлтүүд</a:t>
            </a:r>
            <a:r>
              <a:rPr lang="en-US" sz="1100" b="1" u="sng" dirty="0">
                <a:solidFill>
                  <a:schemeClr val="tx2">
                    <a:lumMod val="60000"/>
                    <a:lumOff val="40000"/>
                  </a:schemeClr>
                </a:solidFill>
              </a:rPr>
              <a:t> ДНБ-</a:t>
            </a:r>
            <a:r>
              <a:rPr lang="en-US" sz="1100" b="1" u="sng" dirty="0" err="1">
                <a:solidFill>
                  <a:schemeClr val="tx2">
                    <a:lumMod val="60000"/>
                    <a:lumOff val="40000"/>
                  </a:schemeClr>
                </a:solidFill>
              </a:rPr>
              <a:t>д</a:t>
            </a:r>
            <a:r>
              <a:rPr lang="en-US" sz="1100" b="1" u="sng" dirty="0">
                <a:solidFill>
                  <a:schemeClr val="tx2">
                    <a:lumMod val="60000"/>
                    <a:lumOff val="40000"/>
                  </a:schemeClr>
                </a:solidFill>
              </a:rPr>
              <a:t> </a:t>
            </a:r>
            <a:r>
              <a:rPr lang="en-US" sz="1100" b="1" u="sng" dirty="0" err="1">
                <a:solidFill>
                  <a:schemeClr val="tx2">
                    <a:lumMod val="60000"/>
                    <a:lumOff val="40000"/>
                  </a:schemeClr>
                </a:solidFill>
              </a:rPr>
              <a:t>эзлэх</a:t>
            </a:r>
            <a:r>
              <a:rPr lang="en-US" sz="1100" b="1" u="sng" dirty="0">
                <a:solidFill>
                  <a:schemeClr val="tx2">
                    <a:lumMod val="60000"/>
                    <a:lumOff val="40000"/>
                  </a:schemeClr>
                </a:solidFill>
              </a:rPr>
              <a:t> </a:t>
            </a:r>
            <a:r>
              <a:rPr lang="en-US" sz="1100" b="1" u="sng" dirty="0" err="1" smtClean="0">
                <a:solidFill>
                  <a:schemeClr val="tx2">
                    <a:lumMod val="60000"/>
                    <a:lumOff val="40000"/>
                  </a:schemeClr>
                </a:solidFill>
              </a:rPr>
              <a:t>хувиар</a:t>
            </a:r>
            <a:r>
              <a:rPr lang="en-US" sz="1100" b="1" u="sng" dirty="0">
                <a:solidFill>
                  <a:schemeClr val="tx2">
                    <a:lumMod val="60000"/>
                    <a:lumOff val="40000"/>
                  </a:schemeClr>
                </a:solidFill>
              </a:rPr>
              <a:t>:</a:t>
            </a:r>
          </a:p>
        </p:txBody>
      </p:sp>
      <p:sp>
        <p:nvSpPr>
          <p:cNvPr id="15" name="TextBox 14"/>
          <p:cNvSpPr txBox="1"/>
          <p:nvPr/>
        </p:nvSpPr>
        <p:spPr>
          <a:xfrm>
            <a:off x="213756" y="563997"/>
            <a:ext cx="2491388" cy="261610"/>
          </a:xfrm>
          <a:prstGeom prst="rect">
            <a:avLst/>
          </a:prstGeom>
          <a:noFill/>
        </p:spPr>
        <p:txBody>
          <a:bodyPr wrap="none" rtlCol="0">
            <a:spAutoFit/>
          </a:bodyPr>
          <a:lstStyle/>
          <a:p>
            <a:r>
              <a:rPr lang="en-US" sz="1100" b="1" u="sng" dirty="0" err="1">
                <a:solidFill>
                  <a:schemeClr val="tx2">
                    <a:lumMod val="60000"/>
                    <a:lumOff val="40000"/>
                  </a:schemeClr>
                </a:solidFill>
              </a:rPr>
              <a:t>Төсвийн</a:t>
            </a:r>
            <a:r>
              <a:rPr lang="en-US" sz="1100" b="1" u="sng" dirty="0">
                <a:solidFill>
                  <a:schemeClr val="tx2">
                    <a:lumMod val="60000"/>
                    <a:lumOff val="40000"/>
                  </a:schemeClr>
                </a:solidFill>
              </a:rPr>
              <a:t> </a:t>
            </a:r>
            <a:r>
              <a:rPr lang="en-US" sz="1100" b="1" u="sng" dirty="0" err="1">
                <a:solidFill>
                  <a:schemeClr val="tx2">
                    <a:lumMod val="60000"/>
                    <a:lumOff val="40000"/>
                  </a:schemeClr>
                </a:solidFill>
              </a:rPr>
              <a:t>үндсэн</a:t>
            </a:r>
            <a:r>
              <a:rPr lang="en-US" sz="1100" b="1" u="sng" dirty="0">
                <a:solidFill>
                  <a:schemeClr val="tx2">
                    <a:lumMod val="60000"/>
                    <a:lumOff val="40000"/>
                  </a:schemeClr>
                </a:solidFill>
              </a:rPr>
              <a:t> </a:t>
            </a:r>
            <a:r>
              <a:rPr lang="en-US" sz="1100" b="1" u="sng" dirty="0" err="1">
                <a:solidFill>
                  <a:schemeClr val="tx2">
                    <a:lumMod val="60000"/>
                    <a:lumOff val="40000"/>
                  </a:schemeClr>
                </a:solidFill>
              </a:rPr>
              <a:t>үзүүлэлтүүд</a:t>
            </a:r>
            <a:r>
              <a:rPr lang="en-US" sz="1100" b="1" u="sng" dirty="0">
                <a:solidFill>
                  <a:schemeClr val="tx2">
                    <a:lumMod val="60000"/>
                    <a:lumOff val="40000"/>
                  </a:schemeClr>
                </a:solidFill>
              </a:rPr>
              <a:t> (</a:t>
            </a:r>
            <a:r>
              <a:rPr lang="en-US" sz="1100" b="1" u="sng" dirty="0" err="1">
                <a:solidFill>
                  <a:schemeClr val="tx2">
                    <a:lumMod val="60000"/>
                    <a:lumOff val="40000"/>
                  </a:schemeClr>
                </a:solidFill>
              </a:rPr>
              <a:t>сая</a:t>
            </a:r>
            <a:r>
              <a:rPr lang="en-US" sz="1100" b="1" u="sng" dirty="0">
                <a:solidFill>
                  <a:schemeClr val="tx2">
                    <a:lumMod val="60000"/>
                    <a:lumOff val="40000"/>
                  </a:schemeClr>
                </a:solidFill>
              </a:rPr>
              <a:t> </a:t>
            </a:r>
            <a:r>
              <a:rPr lang="en-US" sz="1100" b="1" u="sng" dirty="0" err="1">
                <a:solidFill>
                  <a:schemeClr val="tx2">
                    <a:lumMod val="60000"/>
                    <a:lumOff val="40000"/>
                  </a:schemeClr>
                </a:solidFill>
              </a:rPr>
              <a:t>төг</a:t>
            </a:r>
            <a:r>
              <a:rPr lang="en-US" sz="1100" b="1" u="sng" dirty="0" smtClean="0">
                <a:solidFill>
                  <a:schemeClr val="tx2">
                    <a:lumMod val="60000"/>
                    <a:lumOff val="40000"/>
                  </a:schemeClr>
                </a:solidFill>
              </a:rPr>
              <a:t>)</a:t>
            </a:r>
            <a:r>
              <a:rPr lang="en-US" sz="1100" b="1" u="sng" dirty="0">
                <a:solidFill>
                  <a:schemeClr val="tx2">
                    <a:lumMod val="60000"/>
                    <a:lumOff val="40000"/>
                  </a:schemeClr>
                </a:solidFill>
              </a:rPr>
              <a:t>:</a:t>
            </a:r>
          </a:p>
        </p:txBody>
      </p:sp>
      <p:sp>
        <p:nvSpPr>
          <p:cNvPr id="3" name="Rectangle 2"/>
          <p:cNvSpPr/>
          <p:nvPr/>
        </p:nvSpPr>
        <p:spPr>
          <a:xfrm>
            <a:off x="7544700" y="2900519"/>
            <a:ext cx="1468672" cy="200055"/>
          </a:xfrm>
          <a:prstGeom prst="rect">
            <a:avLst/>
          </a:prstGeom>
        </p:spPr>
        <p:txBody>
          <a:bodyPr wrap="none">
            <a:spAutoFit/>
          </a:bodyPr>
          <a:lstStyle/>
          <a:p>
            <a:pPr algn="r">
              <a:spcAft>
                <a:spcPts val="0"/>
              </a:spcAft>
            </a:pPr>
            <a:r>
              <a:rPr lang="en-US" sz="700" i="1" dirty="0" err="1" smtClean="0">
                <a:effectLst/>
                <a:latin typeface="Times New Roman" charset="0"/>
                <a:ea typeface="Calibri" charset="0"/>
                <a:cs typeface="Times New Roman" charset="0"/>
              </a:rPr>
              <a:t>Эх</a:t>
            </a:r>
            <a:r>
              <a:rPr lang="en-US" sz="700" i="1" dirty="0" smtClean="0">
                <a:effectLst/>
                <a:latin typeface="Times New Roman" charset="0"/>
                <a:ea typeface="Calibri" charset="0"/>
                <a:cs typeface="Times New Roman" charset="0"/>
              </a:rPr>
              <a:t> </a:t>
            </a:r>
            <a:r>
              <a:rPr lang="en-US" sz="700" i="1" dirty="0" err="1" smtClean="0">
                <a:effectLst/>
                <a:latin typeface="Times New Roman" charset="0"/>
                <a:ea typeface="Calibri" charset="0"/>
                <a:cs typeface="Times New Roman" charset="0"/>
              </a:rPr>
              <a:t>сурвалж</a:t>
            </a:r>
            <a:r>
              <a:rPr lang="en-US" sz="700" i="1" dirty="0" smtClean="0">
                <a:effectLst/>
                <a:latin typeface="Times New Roman" charset="0"/>
                <a:ea typeface="Calibri" charset="0"/>
                <a:cs typeface="Times New Roman" charset="0"/>
              </a:rPr>
              <a:t>; 2017 </a:t>
            </a:r>
            <a:r>
              <a:rPr lang="en-US" sz="700" i="1" dirty="0" err="1" smtClean="0">
                <a:effectLst/>
                <a:latin typeface="Times New Roman" charset="0"/>
                <a:ea typeface="Calibri" charset="0"/>
                <a:cs typeface="Times New Roman" charset="0"/>
              </a:rPr>
              <a:t>төсвийн</a:t>
            </a:r>
            <a:r>
              <a:rPr lang="en-US" sz="700" i="1" dirty="0" smtClean="0">
                <a:effectLst/>
                <a:latin typeface="Times New Roman" charset="0"/>
                <a:ea typeface="Calibri" charset="0"/>
                <a:cs typeface="Times New Roman" charset="0"/>
              </a:rPr>
              <a:t> </a:t>
            </a:r>
            <a:r>
              <a:rPr lang="en-US" sz="700" i="1" dirty="0" err="1" smtClean="0">
                <a:effectLst/>
                <a:latin typeface="Times New Roman" charset="0"/>
                <a:ea typeface="Calibri" charset="0"/>
                <a:cs typeface="Times New Roman" charset="0"/>
              </a:rPr>
              <a:t>төсөл</a:t>
            </a:r>
            <a:endParaRPr lang="en-US" sz="700" dirty="0">
              <a:effectLst/>
              <a:latin typeface="Calibri" charset="0"/>
              <a:ea typeface="Calibri" charset="0"/>
              <a:cs typeface="Times New Roman" charset="0"/>
            </a:endParaRPr>
          </a:p>
        </p:txBody>
      </p:sp>
      <p:sp>
        <p:nvSpPr>
          <p:cNvPr id="16" name="Rectangle 15"/>
          <p:cNvSpPr/>
          <p:nvPr/>
        </p:nvSpPr>
        <p:spPr>
          <a:xfrm>
            <a:off x="7152815" y="5355171"/>
            <a:ext cx="1468672" cy="200055"/>
          </a:xfrm>
          <a:prstGeom prst="rect">
            <a:avLst/>
          </a:prstGeom>
        </p:spPr>
        <p:txBody>
          <a:bodyPr wrap="none">
            <a:spAutoFit/>
          </a:bodyPr>
          <a:lstStyle/>
          <a:p>
            <a:pPr algn="r">
              <a:spcAft>
                <a:spcPts val="0"/>
              </a:spcAft>
            </a:pPr>
            <a:r>
              <a:rPr lang="en-US" sz="700" i="1" dirty="0" err="1" smtClean="0">
                <a:effectLst/>
                <a:latin typeface="Times New Roman" charset="0"/>
                <a:ea typeface="Calibri" charset="0"/>
                <a:cs typeface="Times New Roman" charset="0"/>
              </a:rPr>
              <a:t>Эх</a:t>
            </a:r>
            <a:r>
              <a:rPr lang="en-US" sz="700" i="1" dirty="0" smtClean="0">
                <a:effectLst/>
                <a:latin typeface="Times New Roman" charset="0"/>
                <a:ea typeface="Calibri" charset="0"/>
                <a:cs typeface="Times New Roman" charset="0"/>
              </a:rPr>
              <a:t> </a:t>
            </a:r>
            <a:r>
              <a:rPr lang="en-US" sz="700" i="1" dirty="0" err="1" smtClean="0">
                <a:effectLst/>
                <a:latin typeface="Times New Roman" charset="0"/>
                <a:ea typeface="Calibri" charset="0"/>
                <a:cs typeface="Times New Roman" charset="0"/>
              </a:rPr>
              <a:t>сурвалж</a:t>
            </a:r>
            <a:r>
              <a:rPr lang="en-US" sz="700" i="1" dirty="0" smtClean="0">
                <a:effectLst/>
                <a:latin typeface="Times New Roman" charset="0"/>
                <a:ea typeface="Calibri" charset="0"/>
                <a:cs typeface="Times New Roman" charset="0"/>
              </a:rPr>
              <a:t>; 2017 </a:t>
            </a:r>
            <a:r>
              <a:rPr lang="en-US" sz="700" i="1" dirty="0" err="1" smtClean="0">
                <a:effectLst/>
                <a:latin typeface="Times New Roman" charset="0"/>
                <a:ea typeface="Calibri" charset="0"/>
                <a:cs typeface="Times New Roman" charset="0"/>
              </a:rPr>
              <a:t>төсвийн</a:t>
            </a:r>
            <a:r>
              <a:rPr lang="en-US" sz="700" i="1" dirty="0" smtClean="0">
                <a:effectLst/>
                <a:latin typeface="Times New Roman" charset="0"/>
                <a:ea typeface="Calibri" charset="0"/>
                <a:cs typeface="Times New Roman" charset="0"/>
              </a:rPr>
              <a:t> </a:t>
            </a:r>
            <a:r>
              <a:rPr lang="en-US" sz="700" i="1" dirty="0" err="1" smtClean="0">
                <a:effectLst/>
                <a:latin typeface="Times New Roman" charset="0"/>
                <a:ea typeface="Calibri" charset="0"/>
                <a:cs typeface="Times New Roman" charset="0"/>
              </a:rPr>
              <a:t>төсөл</a:t>
            </a:r>
            <a:endParaRPr lang="en-US" sz="700" dirty="0">
              <a:effectLst/>
              <a:latin typeface="Calibri" charset="0"/>
              <a:ea typeface="Calibri" charset="0"/>
              <a:cs typeface="Times New Roman" charset="0"/>
            </a:endParaRPr>
          </a:p>
        </p:txBody>
      </p:sp>
    </p:spTree>
    <p:extLst>
      <p:ext uri="{BB962C8B-B14F-4D97-AF65-F5344CB8AC3E}">
        <p14:creationId xmlns:p14="http://schemas.microsoft.com/office/powerpoint/2010/main" val="17444722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rPr>
              <a:t>2017 ОНЫ ТӨСВИЙН ТӨСЛИЙН ТАНИЛЦУУЛГА БА ҮР ДҮНГИЙН ҮЗҮҮЛЭЛТҮҮД</a:t>
            </a:r>
            <a:r>
              <a:rPr lang="en-US" sz="1600" dirty="0" smtClean="0">
                <a:solidFill>
                  <a:schemeClr val="tx1"/>
                </a:solidFill>
                <a:effectLst/>
              </a:rPr>
              <a:t> </a:t>
            </a:r>
            <a:endParaRPr lang="en-US" sz="1600" b="1" dirty="0">
              <a:solidFill>
                <a:schemeClr val="tx1"/>
              </a:solidFill>
            </a:endParaRP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5</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5" name="TextBox 14"/>
          <p:cNvSpPr txBox="1"/>
          <p:nvPr/>
        </p:nvSpPr>
        <p:spPr>
          <a:xfrm>
            <a:off x="213756" y="611497"/>
            <a:ext cx="4079963" cy="261610"/>
          </a:xfrm>
          <a:prstGeom prst="rect">
            <a:avLst/>
          </a:prstGeom>
          <a:noFill/>
        </p:spPr>
        <p:txBody>
          <a:bodyPr wrap="none" rtlCol="0">
            <a:spAutoFit/>
          </a:bodyPr>
          <a:lstStyle/>
          <a:p>
            <a:r>
              <a:rPr lang="en-US" sz="1100" b="1" u="sng" dirty="0" err="1" smtClean="0">
                <a:solidFill>
                  <a:schemeClr val="tx2">
                    <a:lumMod val="60000"/>
                    <a:lumOff val="40000"/>
                  </a:schemeClr>
                </a:solidFill>
              </a:rPr>
              <a:t>Монгол</a:t>
            </a:r>
            <a:r>
              <a:rPr lang="en-US" sz="1100" b="1" u="sng" dirty="0" smtClean="0">
                <a:solidFill>
                  <a:schemeClr val="tx2">
                    <a:lumMod val="60000"/>
                    <a:lumOff val="40000"/>
                  </a:schemeClr>
                </a:solidFill>
              </a:rPr>
              <a:t> </a:t>
            </a:r>
            <a:r>
              <a:rPr lang="en-US" sz="1100" b="1" u="sng" dirty="0" err="1" smtClean="0">
                <a:solidFill>
                  <a:schemeClr val="tx2">
                    <a:lumMod val="60000"/>
                    <a:lumOff val="40000"/>
                  </a:schemeClr>
                </a:solidFill>
              </a:rPr>
              <a:t>Улсын</a:t>
            </a:r>
            <a:r>
              <a:rPr lang="en-US" sz="1100" b="1" u="sng" dirty="0" smtClean="0">
                <a:solidFill>
                  <a:schemeClr val="tx2">
                    <a:lumMod val="60000"/>
                    <a:lumOff val="40000"/>
                  </a:schemeClr>
                </a:solidFill>
              </a:rPr>
              <a:t> 2017 </a:t>
            </a:r>
            <a:r>
              <a:rPr lang="en-US" sz="1100" b="1" u="sng" dirty="0" err="1">
                <a:solidFill>
                  <a:schemeClr val="tx2">
                    <a:lumMod val="60000"/>
                    <a:lumOff val="40000"/>
                  </a:schemeClr>
                </a:solidFill>
              </a:rPr>
              <a:t>оны</a:t>
            </a:r>
            <a:r>
              <a:rPr lang="en-US" sz="1100" b="1" u="sng" dirty="0">
                <a:solidFill>
                  <a:schemeClr val="tx2">
                    <a:lumMod val="60000"/>
                    <a:lumOff val="40000"/>
                  </a:schemeClr>
                </a:solidFill>
              </a:rPr>
              <a:t> </a:t>
            </a:r>
            <a:r>
              <a:rPr lang="en-US" sz="1100" b="1" u="sng" dirty="0" err="1">
                <a:solidFill>
                  <a:schemeClr val="tx2">
                    <a:lumMod val="60000"/>
                    <a:lumOff val="40000"/>
                  </a:schemeClr>
                </a:solidFill>
              </a:rPr>
              <a:t>эдийн</a:t>
            </a:r>
            <a:r>
              <a:rPr lang="en-US" sz="1100" b="1" u="sng" dirty="0">
                <a:solidFill>
                  <a:schemeClr val="tx2">
                    <a:lumMod val="60000"/>
                    <a:lumOff val="40000"/>
                  </a:schemeClr>
                </a:solidFill>
              </a:rPr>
              <a:t> </a:t>
            </a:r>
            <a:r>
              <a:rPr lang="en-US" sz="1100" b="1" u="sng" dirty="0" err="1">
                <a:solidFill>
                  <a:schemeClr val="tx2">
                    <a:lumMod val="60000"/>
                    <a:lumOff val="40000"/>
                  </a:schemeClr>
                </a:solidFill>
              </a:rPr>
              <a:t>засгийн</a:t>
            </a:r>
            <a:r>
              <a:rPr lang="en-US" sz="1100" b="1" u="sng" dirty="0">
                <a:solidFill>
                  <a:schemeClr val="tx2">
                    <a:lumMod val="60000"/>
                    <a:lumOff val="40000"/>
                  </a:schemeClr>
                </a:solidFill>
              </a:rPr>
              <a:t> </a:t>
            </a:r>
            <a:r>
              <a:rPr lang="en-US" sz="1100" b="1" u="sng" dirty="0" err="1">
                <a:solidFill>
                  <a:schemeClr val="tx2">
                    <a:lumMod val="60000"/>
                    <a:lumOff val="40000"/>
                  </a:schemeClr>
                </a:solidFill>
              </a:rPr>
              <a:t>өсөлтийн</a:t>
            </a:r>
            <a:r>
              <a:rPr lang="en-US" sz="1100" b="1" u="sng" dirty="0">
                <a:solidFill>
                  <a:schemeClr val="tx2">
                    <a:lumMod val="60000"/>
                    <a:lumOff val="40000"/>
                  </a:schemeClr>
                </a:solidFill>
              </a:rPr>
              <a:t> </a:t>
            </a:r>
            <a:r>
              <a:rPr lang="en-US" sz="1100" b="1" u="sng" dirty="0" err="1">
                <a:solidFill>
                  <a:schemeClr val="tx2">
                    <a:lumMod val="60000"/>
                    <a:lumOff val="40000"/>
                  </a:schemeClr>
                </a:solidFill>
              </a:rPr>
              <a:t>таамаглалууд</a:t>
            </a:r>
            <a:endParaRPr lang="en-US" sz="1100" b="1" u="sng" dirty="0">
              <a:solidFill>
                <a:schemeClr val="tx2">
                  <a:lumMod val="60000"/>
                  <a:lumOff val="40000"/>
                </a:schemeClr>
              </a:solidFill>
            </a:endParaRPr>
          </a:p>
        </p:txBody>
      </p:sp>
      <p:graphicFrame>
        <p:nvGraphicFramePr>
          <p:cNvPr id="12" name="Chart 11"/>
          <p:cNvGraphicFramePr/>
          <p:nvPr>
            <p:extLst>
              <p:ext uri="{D42A27DB-BD31-4B8C-83A1-F6EECF244321}">
                <p14:modId xmlns:p14="http://schemas.microsoft.com/office/powerpoint/2010/main" val="814113942"/>
              </p:ext>
            </p:extLst>
          </p:nvPr>
        </p:nvGraphicFramePr>
        <p:xfrm>
          <a:off x="213756" y="856899"/>
          <a:ext cx="5711190" cy="930131"/>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5924946" y="694802"/>
            <a:ext cx="3040924" cy="1092607"/>
          </a:xfrm>
          <a:prstGeom prst="rect">
            <a:avLst/>
          </a:prstGeom>
          <a:noFill/>
        </p:spPr>
        <p:txBody>
          <a:bodyPr wrap="square" rtlCol="0">
            <a:spAutoFit/>
          </a:bodyPr>
          <a:lstStyle/>
          <a:p>
            <a:r>
              <a:rPr lang="en-US" sz="1300" dirty="0" smtClean="0">
                <a:solidFill>
                  <a:schemeClr val="tx2">
                    <a:lumMod val="75000"/>
                  </a:schemeClr>
                </a:solidFill>
              </a:rPr>
              <a:t>2017 </a:t>
            </a:r>
            <a:r>
              <a:rPr lang="en-US" sz="1300" dirty="0" err="1" smtClean="0">
                <a:solidFill>
                  <a:schemeClr val="tx2">
                    <a:lumMod val="75000"/>
                  </a:schemeClr>
                </a:solidFill>
              </a:rPr>
              <a:t>оны</a:t>
            </a:r>
            <a:r>
              <a:rPr lang="en-US" sz="1300" dirty="0" smtClean="0">
                <a:solidFill>
                  <a:schemeClr val="tx2">
                    <a:lumMod val="75000"/>
                  </a:schemeClr>
                </a:solidFill>
              </a:rPr>
              <a:t> </a:t>
            </a:r>
            <a:r>
              <a:rPr lang="en-US" sz="1300" dirty="0" err="1" smtClean="0">
                <a:solidFill>
                  <a:schemeClr val="tx2">
                    <a:lumMod val="75000"/>
                  </a:schemeClr>
                </a:solidFill>
              </a:rPr>
              <a:t>төсвийн</a:t>
            </a:r>
            <a:r>
              <a:rPr lang="en-US" sz="1300" dirty="0" smtClean="0">
                <a:solidFill>
                  <a:schemeClr val="tx2">
                    <a:lumMod val="75000"/>
                  </a:schemeClr>
                </a:solidFill>
              </a:rPr>
              <a:t> </a:t>
            </a:r>
            <a:r>
              <a:rPr lang="en-US" sz="1300" dirty="0" err="1">
                <a:solidFill>
                  <a:schemeClr val="tx2">
                    <a:lumMod val="75000"/>
                  </a:schemeClr>
                </a:solidFill>
              </a:rPr>
              <a:t>орлогын</a:t>
            </a:r>
            <a:r>
              <a:rPr lang="en-US" sz="1300" dirty="0">
                <a:solidFill>
                  <a:schemeClr val="tx2">
                    <a:lumMod val="75000"/>
                  </a:schemeClr>
                </a:solidFill>
              </a:rPr>
              <a:t> </a:t>
            </a:r>
            <a:r>
              <a:rPr lang="en-US" sz="1300" dirty="0" err="1">
                <a:solidFill>
                  <a:schemeClr val="tx2">
                    <a:lumMod val="75000"/>
                  </a:schemeClr>
                </a:solidFill>
              </a:rPr>
              <a:t>төсөөлөл</a:t>
            </a:r>
            <a:r>
              <a:rPr lang="en-US" sz="1300" dirty="0">
                <a:solidFill>
                  <a:schemeClr val="tx2">
                    <a:lumMod val="75000"/>
                  </a:schemeClr>
                </a:solidFill>
              </a:rPr>
              <a:t> </a:t>
            </a:r>
            <a:r>
              <a:rPr lang="en-US" sz="1300" dirty="0" err="1">
                <a:solidFill>
                  <a:schemeClr val="tx2">
                    <a:lumMod val="75000"/>
                  </a:schemeClr>
                </a:solidFill>
              </a:rPr>
              <a:t>нь</a:t>
            </a:r>
            <a:r>
              <a:rPr lang="en-US" sz="1300" dirty="0">
                <a:solidFill>
                  <a:schemeClr val="tx2">
                    <a:lumMod val="75000"/>
                  </a:schemeClr>
                </a:solidFill>
              </a:rPr>
              <a:t> </a:t>
            </a:r>
            <a:r>
              <a:rPr lang="en-US" sz="1300" dirty="0" err="1">
                <a:solidFill>
                  <a:schemeClr val="tx2">
                    <a:lumMod val="75000"/>
                  </a:schemeClr>
                </a:solidFill>
              </a:rPr>
              <a:t>зарим</a:t>
            </a:r>
            <a:r>
              <a:rPr lang="en-US" sz="1300" dirty="0">
                <a:solidFill>
                  <a:schemeClr val="tx2">
                    <a:lumMod val="75000"/>
                  </a:schemeClr>
                </a:solidFill>
              </a:rPr>
              <a:t> </a:t>
            </a:r>
            <a:r>
              <a:rPr lang="en-US" sz="1300" dirty="0" err="1">
                <a:solidFill>
                  <a:schemeClr val="tx2">
                    <a:lumMod val="75000"/>
                  </a:schemeClr>
                </a:solidFill>
              </a:rPr>
              <a:t>талаар</a:t>
            </a:r>
            <a:r>
              <a:rPr lang="en-US" sz="1300" dirty="0">
                <a:solidFill>
                  <a:schemeClr val="tx2">
                    <a:lumMod val="75000"/>
                  </a:schemeClr>
                </a:solidFill>
              </a:rPr>
              <a:t> </a:t>
            </a:r>
            <a:r>
              <a:rPr lang="en-US" sz="1300" dirty="0" err="1">
                <a:solidFill>
                  <a:schemeClr val="tx2">
                    <a:lumMod val="75000"/>
                  </a:schemeClr>
                </a:solidFill>
              </a:rPr>
              <a:t>ихээхэн</a:t>
            </a:r>
            <a:r>
              <a:rPr lang="en-US" sz="1300" dirty="0">
                <a:solidFill>
                  <a:schemeClr val="tx2">
                    <a:lumMod val="75000"/>
                  </a:schemeClr>
                </a:solidFill>
              </a:rPr>
              <a:t> </a:t>
            </a:r>
            <a:r>
              <a:rPr lang="en-US" sz="1300" dirty="0" err="1">
                <a:solidFill>
                  <a:schemeClr val="tx2">
                    <a:lumMod val="75000"/>
                  </a:schemeClr>
                </a:solidFill>
              </a:rPr>
              <a:t>өөдрөг</a:t>
            </a:r>
            <a:r>
              <a:rPr lang="en-US" sz="1300" dirty="0">
                <a:solidFill>
                  <a:schemeClr val="tx2">
                    <a:lumMod val="75000"/>
                  </a:schemeClr>
                </a:solidFill>
              </a:rPr>
              <a:t> </a:t>
            </a:r>
            <a:r>
              <a:rPr lang="en-US" sz="1300" dirty="0" err="1">
                <a:solidFill>
                  <a:schemeClr val="tx2">
                    <a:lumMod val="75000"/>
                  </a:schemeClr>
                </a:solidFill>
              </a:rPr>
              <a:t>хүлээлтэд</a:t>
            </a:r>
            <a:r>
              <a:rPr lang="en-US" sz="1300" dirty="0">
                <a:solidFill>
                  <a:schemeClr val="tx2">
                    <a:lumMod val="75000"/>
                  </a:schemeClr>
                </a:solidFill>
              </a:rPr>
              <a:t> </a:t>
            </a:r>
            <a:r>
              <a:rPr lang="en-US" sz="1300" dirty="0" err="1" smtClean="0">
                <a:solidFill>
                  <a:schemeClr val="tx2">
                    <a:lumMod val="75000"/>
                  </a:schemeClr>
                </a:solidFill>
              </a:rPr>
              <a:t>суурилсан</a:t>
            </a:r>
            <a:r>
              <a:rPr lang="en-US" sz="1300" dirty="0" smtClean="0">
                <a:solidFill>
                  <a:schemeClr val="tx2">
                    <a:lumMod val="75000"/>
                  </a:schemeClr>
                </a:solidFill>
              </a:rPr>
              <a:t>, </a:t>
            </a:r>
            <a:r>
              <a:rPr lang="en-US" sz="1300" dirty="0" err="1" smtClean="0">
                <a:solidFill>
                  <a:schemeClr val="tx2">
                    <a:lumMod val="75000"/>
                  </a:schemeClr>
                </a:solidFill>
              </a:rPr>
              <a:t>тасалдах</a:t>
            </a:r>
            <a:r>
              <a:rPr lang="en-US" sz="1300" dirty="0" smtClean="0">
                <a:solidFill>
                  <a:schemeClr val="tx2">
                    <a:lumMod val="75000"/>
                  </a:schemeClr>
                </a:solidFill>
              </a:rPr>
              <a:t> </a:t>
            </a:r>
            <a:r>
              <a:rPr lang="en-US" sz="1300" dirty="0" err="1">
                <a:solidFill>
                  <a:schemeClr val="tx2">
                    <a:lumMod val="75000"/>
                  </a:schemeClr>
                </a:solidFill>
              </a:rPr>
              <a:t>эрсдэл</a:t>
            </a:r>
            <a:r>
              <a:rPr lang="en-US" sz="1300" dirty="0">
                <a:solidFill>
                  <a:schemeClr val="tx2">
                    <a:lumMod val="75000"/>
                  </a:schemeClr>
                </a:solidFill>
              </a:rPr>
              <a:t> </a:t>
            </a:r>
            <a:r>
              <a:rPr lang="en-US" sz="1300" dirty="0" err="1">
                <a:solidFill>
                  <a:schemeClr val="tx2">
                    <a:lumMod val="75000"/>
                  </a:schemeClr>
                </a:solidFill>
              </a:rPr>
              <a:t>бий</a:t>
            </a:r>
            <a:r>
              <a:rPr lang="en-US" sz="1300" dirty="0" smtClean="0">
                <a:solidFill>
                  <a:schemeClr val="tx2">
                    <a:lumMod val="75000"/>
                  </a:schemeClr>
                </a:solidFill>
              </a:rPr>
              <a:t>. </a:t>
            </a:r>
          </a:p>
          <a:p>
            <a:r>
              <a:rPr lang="en-US" sz="1300" dirty="0" smtClean="0">
                <a:solidFill>
                  <a:schemeClr val="tx2">
                    <a:lumMod val="75000"/>
                  </a:schemeClr>
                </a:solidFill>
              </a:rPr>
              <a:t>ДНБ-</a:t>
            </a:r>
            <a:r>
              <a:rPr lang="en-US" sz="1300" dirty="0" err="1" smtClean="0">
                <a:solidFill>
                  <a:schemeClr val="tx2">
                    <a:lumMod val="75000"/>
                  </a:schemeClr>
                </a:solidFill>
              </a:rPr>
              <a:t>ийн</a:t>
            </a:r>
            <a:r>
              <a:rPr lang="en-US" sz="1300" dirty="0" smtClean="0">
                <a:solidFill>
                  <a:schemeClr val="tx2">
                    <a:lumMod val="75000"/>
                  </a:schemeClr>
                </a:solidFill>
              </a:rPr>
              <a:t> </a:t>
            </a:r>
            <a:r>
              <a:rPr lang="en-US" sz="1300" dirty="0" err="1" smtClean="0">
                <a:solidFill>
                  <a:schemeClr val="tx2">
                    <a:lumMod val="75000"/>
                  </a:schemeClr>
                </a:solidFill>
              </a:rPr>
              <a:t>өсөлт</a:t>
            </a:r>
            <a:r>
              <a:rPr lang="en-US" sz="1300" dirty="0" smtClean="0">
                <a:solidFill>
                  <a:schemeClr val="tx2">
                    <a:lumMod val="75000"/>
                  </a:schemeClr>
                </a:solidFill>
              </a:rPr>
              <a:t> </a:t>
            </a:r>
            <a:r>
              <a:rPr lang="en-US" sz="1300" dirty="0" err="1" smtClean="0">
                <a:solidFill>
                  <a:schemeClr val="tx2">
                    <a:lumMod val="75000"/>
                  </a:schemeClr>
                </a:solidFill>
              </a:rPr>
              <a:t>таамагласан</a:t>
            </a:r>
            <a:r>
              <a:rPr lang="en-US" sz="1300" dirty="0" smtClean="0">
                <a:solidFill>
                  <a:schemeClr val="tx2">
                    <a:lumMod val="75000"/>
                  </a:schemeClr>
                </a:solidFill>
              </a:rPr>
              <a:t> </a:t>
            </a:r>
            <a:r>
              <a:rPr lang="en-US" sz="1300" dirty="0" err="1" smtClean="0">
                <a:solidFill>
                  <a:schemeClr val="tx2">
                    <a:lumMod val="75000"/>
                  </a:schemeClr>
                </a:solidFill>
              </a:rPr>
              <a:t>хэмжээнд</a:t>
            </a:r>
            <a:r>
              <a:rPr lang="en-US" sz="1300" dirty="0" smtClean="0">
                <a:solidFill>
                  <a:schemeClr val="tx2">
                    <a:lumMod val="75000"/>
                  </a:schemeClr>
                </a:solidFill>
              </a:rPr>
              <a:t> </a:t>
            </a:r>
            <a:r>
              <a:rPr lang="en-US" sz="1300" dirty="0" err="1" smtClean="0">
                <a:solidFill>
                  <a:schemeClr val="tx2">
                    <a:lumMod val="75000"/>
                  </a:schemeClr>
                </a:solidFill>
              </a:rPr>
              <a:t>хүрэхгүй</a:t>
            </a:r>
            <a:r>
              <a:rPr lang="en-US" sz="1300" dirty="0" smtClean="0">
                <a:solidFill>
                  <a:schemeClr val="tx2">
                    <a:lumMod val="75000"/>
                  </a:schemeClr>
                </a:solidFill>
              </a:rPr>
              <a:t> </a:t>
            </a:r>
            <a:r>
              <a:rPr lang="en-US" sz="1300" dirty="0" err="1" smtClean="0">
                <a:solidFill>
                  <a:schemeClr val="tx2">
                    <a:lumMod val="75000"/>
                  </a:schemeClr>
                </a:solidFill>
              </a:rPr>
              <a:t>байх</a:t>
            </a:r>
            <a:r>
              <a:rPr lang="en-US" sz="1300" dirty="0" smtClean="0">
                <a:solidFill>
                  <a:schemeClr val="tx2">
                    <a:lumMod val="75000"/>
                  </a:schemeClr>
                </a:solidFill>
              </a:rPr>
              <a:t> </a:t>
            </a:r>
            <a:r>
              <a:rPr lang="en-US" sz="1300" dirty="0" err="1" smtClean="0">
                <a:solidFill>
                  <a:schemeClr val="tx2">
                    <a:lumMod val="75000"/>
                  </a:schemeClr>
                </a:solidFill>
              </a:rPr>
              <a:t>эрсдэлтэй</a:t>
            </a:r>
            <a:r>
              <a:rPr lang="en-US" sz="1300" dirty="0" smtClean="0">
                <a:solidFill>
                  <a:schemeClr val="tx2">
                    <a:lumMod val="75000"/>
                  </a:schemeClr>
                </a:solidFill>
              </a:rPr>
              <a:t>. </a:t>
            </a:r>
            <a:endParaRPr lang="en-US" sz="1300" dirty="0">
              <a:solidFill>
                <a:schemeClr val="tx2">
                  <a:lumMod val="75000"/>
                </a:schemeClr>
              </a:solidFill>
            </a:endParaRPr>
          </a:p>
        </p:txBody>
      </p:sp>
      <p:sp>
        <p:nvSpPr>
          <p:cNvPr id="16" name="TextBox 15"/>
          <p:cNvSpPr txBox="1"/>
          <p:nvPr/>
        </p:nvSpPr>
        <p:spPr>
          <a:xfrm>
            <a:off x="6019970" y="2491217"/>
            <a:ext cx="2945899" cy="3000821"/>
          </a:xfrm>
          <a:prstGeom prst="rect">
            <a:avLst/>
          </a:prstGeom>
          <a:noFill/>
        </p:spPr>
        <p:txBody>
          <a:bodyPr wrap="square" rtlCol="0">
            <a:spAutoFit/>
          </a:bodyPr>
          <a:lstStyle/>
          <a:p>
            <a:pPr marL="285750" indent="-285750">
              <a:buClr>
                <a:srgbClr val="00B0F0"/>
              </a:buClr>
              <a:buFont typeface="Wingdings" charset="2"/>
              <a:buChar char="§"/>
            </a:pPr>
            <a:r>
              <a:rPr lang="en-US" sz="1050" dirty="0" err="1"/>
              <a:t>Нэгдсэн</a:t>
            </a:r>
            <a:r>
              <a:rPr lang="en-US" sz="1050" dirty="0"/>
              <a:t> </a:t>
            </a:r>
            <a:r>
              <a:rPr lang="en-US" sz="1050" dirty="0" err="1"/>
              <a:t>төсвийн</a:t>
            </a:r>
            <a:r>
              <a:rPr lang="en-US" sz="1050" dirty="0"/>
              <a:t> </a:t>
            </a:r>
            <a:r>
              <a:rPr lang="en-US" sz="1050" dirty="0" err="1"/>
              <a:t>орлогыг</a:t>
            </a:r>
            <a:r>
              <a:rPr lang="en-US" sz="1050" dirty="0"/>
              <a:t> </a:t>
            </a:r>
            <a:r>
              <a:rPr lang="en-US" sz="1050" dirty="0" err="1"/>
              <a:t>тэнцвэржүүлсэн</a:t>
            </a:r>
            <a:r>
              <a:rPr lang="en-US" sz="1050" dirty="0"/>
              <a:t> </a:t>
            </a:r>
            <a:r>
              <a:rPr lang="en-US" sz="1050" dirty="0" err="1"/>
              <a:t>журмаар</a:t>
            </a:r>
            <a:r>
              <a:rPr lang="en-US" sz="1050" dirty="0"/>
              <a:t> </a:t>
            </a:r>
            <a:r>
              <a:rPr lang="en-US" sz="1050" dirty="0" err="1"/>
              <a:t>тооцсон</a:t>
            </a:r>
            <a:r>
              <a:rPr lang="en-US" sz="1050" dirty="0"/>
              <a:t> </a:t>
            </a:r>
            <a:r>
              <a:rPr lang="en-US" sz="1050" dirty="0" err="1" smtClean="0"/>
              <a:t>байх</a:t>
            </a:r>
            <a:r>
              <a:rPr lang="en-US" sz="1050" dirty="0" smtClean="0"/>
              <a:t>.</a:t>
            </a:r>
          </a:p>
          <a:p>
            <a:pPr marL="285750" indent="-285750">
              <a:buClr>
                <a:srgbClr val="00B0F0"/>
              </a:buClr>
              <a:buFont typeface="Wingdings" charset="2"/>
              <a:buChar char="§"/>
            </a:pPr>
            <a:endParaRPr lang="en-US" sz="1050" dirty="0">
              <a:solidFill>
                <a:schemeClr val="tx2">
                  <a:lumMod val="75000"/>
                </a:schemeClr>
              </a:solidFill>
            </a:endParaRPr>
          </a:p>
          <a:p>
            <a:pPr marL="285750" indent="-285750">
              <a:buClr>
                <a:srgbClr val="00B0F0"/>
              </a:buClr>
              <a:buFont typeface="Wingdings" charset="2"/>
              <a:buChar char="§"/>
            </a:pPr>
            <a:r>
              <a:rPr lang="en-US" sz="1050" dirty="0" err="1"/>
              <a:t>Нэгдсэн</a:t>
            </a:r>
            <a:r>
              <a:rPr lang="en-US" sz="1050" dirty="0"/>
              <a:t> </a:t>
            </a:r>
            <a:r>
              <a:rPr lang="en-US" sz="1050" dirty="0" err="1"/>
              <a:t>төсвийн</a:t>
            </a:r>
            <a:r>
              <a:rPr lang="en-US" sz="1050" dirty="0"/>
              <a:t> </a:t>
            </a:r>
            <a:r>
              <a:rPr lang="en-US" sz="1050" dirty="0" err="1"/>
              <a:t>тэнцвэржүүлсэн</a:t>
            </a:r>
            <a:r>
              <a:rPr lang="en-US" sz="1050" dirty="0"/>
              <a:t> </a:t>
            </a:r>
            <a:r>
              <a:rPr lang="en-US" sz="1050" dirty="0" err="1"/>
              <a:t>тэнцлийн</a:t>
            </a:r>
            <a:r>
              <a:rPr lang="en-US" sz="1050" dirty="0"/>
              <a:t> </a:t>
            </a:r>
            <a:r>
              <a:rPr lang="en-US" sz="1050" dirty="0" err="1"/>
              <a:t>алдагдал</a:t>
            </a:r>
            <a:r>
              <a:rPr lang="en-US" sz="1050" dirty="0"/>
              <a:t> </a:t>
            </a:r>
            <a:r>
              <a:rPr lang="en-US" sz="1050" dirty="0" err="1"/>
              <a:t>тухайн</a:t>
            </a:r>
            <a:r>
              <a:rPr lang="en-US" sz="1050" dirty="0"/>
              <a:t> </a:t>
            </a:r>
            <a:r>
              <a:rPr lang="en-US" sz="1050" dirty="0" err="1"/>
              <a:t>жилийн</a:t>
            </a:r>
            <a:r>
              <a:rPr lang="en-US" sz="1050" dirty="0"/>
              <a:t> ДНБ-</a:t>
            </a:r>
            <a:r>
              <a:rPr lang="en-US" sz="1050" dirty="0" err="1"/>
              <a:t>ийн</a:t>
            </a:r>
            <a:r>
              <a:rPr lang="en-US" sz="1050" dirty="0"/>
              <a:t> 2 </a:t>
            </a:r>
            <a:r>
              <a:rPr lang="en-US" sz="1050" dirty="0" err="1"/>
              <a:t>хувиас</a:t>
            </a:r>
            <a:r>
              <a:rPr lang="en-US" sz="1050" dirty="0"/>
              <a:t> </a:t>
            </a:r>
            <a:r>
              <a:rPr lang="en-US" sz="1050" dirty="0" err="1"/>
              <a:t>илүүгүй</a:t>
            </a:r>
            <a:r>
              <a:rPr lang="en-US" sz="1050" dirty="0"/>
              <a:t> </a:t>
            </a:r>
            <a:r>
              <a:rPr lang="en-US" sz="1050" dirty="0" err="1"/>
              <a:t>байх</a:t>
            </a:r>
            <a:r>
              <a:rPr lang="en-US" sz="1050" dirty="0"/>
              <a:t>. </a:t>
            </a:r>
            <a:r>
              <a:rPr lang="en-US" sz="1050" dirty="0" smtClean="0"/>
              <a:t>(2017 </a:t>
            </a:r>
            <a:r>
              <a:rPr lang="en-US" sz="1050" dirty="0" err="1" smtClean="0"/>
              <a:t>онд</a:t>
            </a:r>
            <a:r>
              <a:rPr lang="en-US" sz="1050" dirty="0" smtClean="0"/>
              <a:t> 10%)</a:t>
            </a:r>
            <a:endParaRPr lang="en-US" sz="1050" dirty="0" smtClean="0">
              <a:solidFill>
                <a:schemeClr val="tx2">
                  <a:lumMod val="75000"/>
                </a:schemeClr>
              </a:solidFill>
            </a:endParaRPr>
          </a:p>
          <a:p>
            <a:pPr marL="285750" indent="-285750">
              <a:buClr>
                <a:srgbClr val="00B0F0"/>
              </a:buClr>
              <a:buFont typeface="Wingdings" charset="2"/>
              <a:buChar char="§"/>
            </a:pPr>
            <a:endParaRPr lang="en-US" sz="1050" dirty="0" smtClean="0">
              <a:solidFill>
                <a:schemeClr val="tx2">
                  <a:lumMod val="75000"/>
                </a:schemeClr>
              </a:solidFill>
            </a:endParaRPr>
          </a:p>
          <a:p>
            <a:pPr marL="285750" indent="-285750">
              <a:buClr>
                <a:srgbClr val="00B0F0"/>
              </a:buClr>
              <a:buFont typeface="Wingdings" charset="2"/>
              <a:buChar char="§"/>
            </a:pPr>
            <a:r>
              <a:rPr lang="en-US" sz="1050" dirty="0" err="1"/>
              <a:t>Тухайн</a:t>
            </a:r>
            <a:r>
              <a:rPr lang="en-US" sz="1050" dirty="0"/>
              <a:t> </a:t>
            </a:r>
            <a:r>
              <a:rPr lang="en-US" sz="1050" dirty="0" err="1"/>
              <a:t>жилийн</a:t>
            </a:r>
            <a:r>
              <a:rPr lang="en-US" sz="1050" dirty="0"/>
              <a:t> </a:t>
            </a:r>
            <a:r>
              <a:rPr lang="en-US" sz="1050" dirty="0" err="1"/>
              <a:t>нэгдсэн</a:t>
            </a:r>
            <a:r>
              <a:rPr lang="en-US" sz="1050" dirty="0"/>
              <a:t> </a:t>
            </a:r>
            <a:r>
              <a:rPr lang="en-US" sz="1050" dirty="0" err="1"/>
              <a:t>төсвийн</a:t>
            </a:r>
            <a:r>
              <a:rPr lang="en-US" sz="1050" dirty="0"/>
              <a:t> </a:t>
            </a:r>
            <a:r>
              <a:rPr lang="en-US" sz="1050" dirty="0" err="1"/>
              <a:t>нийт</a:t>
            </a:r>
            <a:r>
              <a:rPr lang="en-US" sz="1050" dirty="0"/>
              <a:t> </a:t>
            </a:r>
            <a:r>
              <a:rPr lang="en-US" sz="1050" dirty="0" err="1"/>
              <a:t>зарлагын</a:t>
            </a:r>
            <a:r>
              <a:rPr lang="en-US" sz="1050" dirty="0"/>
              <a:t> </a:t>
            </a:r>
            <a:r>
              <a:rPr lang="en-US" sz="1050" dirty="0" err="1"/>
              <a:t>өсөлтийн</a:t>
            </a:r>
            <a:r>
              <a:rPr lang="en-US" sz="1050" dirty="0"/>
              <a:t> </a:t>
            </a:r>
            <a:r>
              <a:rPr lang="en-US" sz="1050" dirty="0" err="1"/>
              <a:t>хувь</a:t>
            </a:r>
            <a:r>
              <a:rPr lang="en-US" sz="1050" dirty="0"/>
              <a:t> </a:t>
            </a:r>
            <a:r>
              <a:rPr lang="en-US" sz="1050" dirty="0" err="1"/>
              <a:t>нь</a:t>
            </a:r>
            <a:r>
              <a:rPr lang="en-US" sz="1050" dirty="0"/>
              <a:t> </a:t>
            </a:r>
            <a:r>
              <a:rPr lang="en-US" sz="1050" dirty="0" err="1"/>
              <a:t>тухайн</a:t>
            </a:r>
            <a:r>
              <a:rPr lang="en-US" sz="1050" dirty="0"/>
              <a:t> </a:t>
            </a:r>
            <a:r>
              <a:rPr lang="en-US" sz="1050" dirty="0" err="1"/>
              <a:t>жилийн</a:t>
            </a:r>
            <a:r>
              <a:rPr lang="en-US" sz="1050" dirty="0"/>
              <a:t> </a:t>
            </a:r>
            <a:r>
              <a:rPr lang="en-US" sz="1050" dirty="0" err="1"/>
              <a:t>эрдэс</a:t>
            </a:r>
            <a:r>
              <a:rPr lang="en-US" sz="1050" dirty="0"/>
              <a:t> </a:t>
            </a:r>
            <a:r>
              <a:rPr lang="en-US" sz="1050" dirty="0" err="1"/>
              <a:t>баялгийн</a:t>
            </a:r>
            <a:r>
              <a:rPr lang="en-US" sz="1050" dirty="0"/>
              <a:t> </a:t>
            </a:r>
            <a:r>
              <a:rPr lang="en-US" sz="1050" dirty="0" err="1"/>
              <a:t>бус</a:t>
            </a:r>
            <a:r>
              <a:rPr lang="en-US" sz="1050" dirty="0"/>
              <a:t> ДНБ-</a:t>
            </a:r>
            <a:r>
              <a:rPr lang="en-US" sz="1050" dirty="0" err="1"/>
              <a:t>ий</a:t>
            </a:r>
            <a:r>
              <a:rPr lang="en-US" sz="1050" dirty="0"/>
              <a:t> </a:t>
            </a:r>
            <a:r>
              <a:rPr lang="en-US" sz="1050" dirty="0" err="1"/>
              <a:t>өсөлтийн</a:t>
            </a:r>
            <a:r>
              <a:rPr lang="en-US" sz="1050" dirty="0"/>
              <a:t> </a:t>
            </a:r>
            <a:r>
              <a:rPr lang="en-US" sz="1050" dirty="0" err="1"/>
              <a:t>хувь</a:t>
            </a:r>
            <a:r>
              <a:rPr lang="en-US" sz="1050" dirty="0"/>
              <a:t> </a:t>
            </a:r>
            <a:r>
              <a:rPr lang="en-US" sz="1050" dirty="0" err="1"/>
              <a:t>тухайн</a:t>
            </a:r>
            <a:r>
              <a:rPr lang="en-US" sz="1050" dirty="0"/>
              <a:t> </a:t>
            </a:r>
            <a:r>
              <a:rPr lang="en-US" sz="1050" dirty="0" err="1"/>
              <a:t>жилийн</a:t>
            </a:r>
            <a:r>
              <a:rPr lang="en-US" sz="1050" dirty="0"/>
              <a:t> </a:t>
            </a:r>
            <a:r>
              <a:rPr lang="en-US" sz="1050" dirty="0" err="1"/>
              <a:t>өмнөх</a:t>
            </a:r>
            <a:r>
              <a:rPr lang="en-US" sz="1050" dirty="0"/>
              <a:t> 12 </a:t>
            </a:r>
            <a:r>
              <a:rPr lang="en-US" sz="1050" dirty="0" err="1"/>
              <a:t>жилийн</a:t>
            </a:r>
            <a:r>
              <a:rPr lang="en-US" sz="1050" dirty="0"/>
              <a:t> </a:t>
            </a:r>
            <a:r>
              <a:rPr lang="en-US" sz="1050" dirty="0" err="1"/>
              <a:t>эрдэс</a:t>
            </a:r>
            <a:r>
              <a:rPr lang="en-US" sz="1050" dirty="0"/>
              <a:t> </a:t>
            </a:r>
            <a:r>
              <a:rPr lang="en-US" sz="1050" dirty="0" err="1"/>
              <a:t>баялгийн</a:t>
            </a:r>
            <a:r>
              <a:rPr lang="en-US" sz="1050" dirty="0"/>
              <a:t> </a:t>
            </a:r>
            <a:r>
              <a:rPr lang="en-US" sz="1050" dirty="0" err="1"/>
              <a:t>бус</a:t>
            </a:r>
            <a:r>
              <a:rPr lang="en-US" sz="1050" dirty="0"/>
              <a:t> ДНБ-</a:t>
            </a:r>
            <a:r>
              <a:rPr lang="en-US" sz="1050" dirty="0" err="1"/>
              <a:t>ий</a:t>
            </a:r>
            <a:r>
              <a:rPr lang="en-US" sz="1050" dirty="0"/>
              <a:t> </a:t>
            </a:r>
            <a:r>
              <a:rPr lang="en-US" sz="1050" dirty="0" err="1"/>
              <a:t>өсөлтийн</a:t>
            </a:r>
            <a:r>
              <a:rPr lang="en-US" sz="1050" dirty="0"/>
              <a:t> </a:t>
            </a:r>
            <a:r>
              <a:rPr lang="en-US" sz="1050" dirty="0" err="1"/>
              <a:t>дунджийн</a:t>
            </a:r>
            <a:r>
              <a:rPr lang="en-US" sz="1050" dirty="0"/>
              <a:t> </a:t>
            </a:r>
            <a:r>
              <a:rPr lang="en-US" sz="1050" dirty="0" err="1"/>
              <a:t>аль</a:t>
            </a:r>
            <a:r>
              <a:rPr lang="en-US" sz="1050" dirty="0"/>
              <a:t> </a:t>
            </a:r>
            <a:r>
              <a:rPr lang="en-US" sz="1050" dirty="0" err="1"/>
              <a:t>ихээс</a:t>
            </a:r>
            <a:r>
              <a:rPr lang="en-US" sz="1050" dirty="0"/>
              <a:t> </a:t>
            </a:r>
            <a:r>
              <a:rPr lang="en-US" sz="1050" dirty="0" err="1"/>
              <a:t>хэтрэхгүй</a:t>
            </a:r>
            <a:r>
              <a:rPr lang="en-US" sz="1050" dirty="0"/>
              <a:t> </a:t>
            </a:r>
            <a:r>
              <a:rPr lang="en-US" sz="1050" dirty="0" err="1"/>
              <a:t>байх</a:t>
            </a:r>
            <a:r>
              <a:rPr lang="en-US" sz="1050" dirty="0"/>
              <a:t>. </a:t>
            </a:r>
          </a:p>
          <a:p>
            <a:pPr marL="285750" indent="-285750">
              <a:buClr>
                <a:srgbClr val="00B0F0"/>
              </a:buClr>
              <a:buFont typeface="Wingdings" charset="2"/>
              <a:buChar char="§"/>
            </a:pPr>
            <a:endParaRPr lang="en-US" sz="1050" dirty="0" smtClean="0">
              <a:solidFill>
                <a:schemeClr val="tx2">
                  <a:lumMod val="75000"/>
                </a:schemeClr>
              </a:solidFill>
            </a:endParaRPr>
          </a:p>
          <a:p>
            <a:pPr marL="285750" indent="-285750">
              <a:buClr>
                <a:srgbClr val="00B0F0"/>
              </a:buClr>
              <a:buFont typeface="Wingdings" charset="2"/>
              <a:buChar char="§"/>
            </a:pPr>
            <a:r>
              <a:rPr lang="en-US" sz="1050" dirty="0" err="1"/>
              <a:t>Засгийн</a:t>
            </a:r>
            <a:r>
              <a:rPr lang="en-US" sz="1050" dirty="0"/>
              <a:t> </a:t>
            </a:r>
            <a:r>
              <a:rPr lang="en-US" sz="1050" dirty="0" err="1"/>
              <a:t>газрын</a:t>
            </a:r>
            <a:r>
              <a:rPr lang="en-US" sz="1050" dirty="0"/>
              <a:t> </a:t>
            </a:r>
            <a:r>
              <a:rPr lang="en-US" sz="1050" dirty="0" err="1"/>
              <a:t>өрийн</a:t>
            </a:r>
            <a:r>
              <a:rPr lang="en-US" sz="1050" dirty="0"/>
              <a:t> </a:t>
            </a:r>
            <a:r>
              <a:rPr lang="en-US" sz="1050" dirty="0" err="1"/>
              <a:t>өнөөгийн</a:t>
            </a:r>
            <a:r>
              <a:rPr lang="en-US" sz="1050" dirty="0"/>
              <a:t> </a:t>
            </a:r>
            <a:r>
              <a:rPr lang="en-US" sz="1050" dirty="0" err="1"/>
              <a:t>үнэ</a:t>
            </a:r>
            <a:r>
              <a:rPr lang="en-US" sz="1050" dirty="0"/>
              <a:t> </a:t>
            </a:r>
            <a:r>
              <a:rPr lang="en-US" sz="1050" dirty="0" err="1"/>
              <a:t>цэнээр</a:t>
            </a:r>
            <a:r>
              <a:rPr lang="en-US" sz="1050" dirty="0"/>
              <a:t> </a:t>
            </a:r>
            <a:r>
              <a:rPr lang="en-US" sz="1050" dirty="0" err="1"/>
              <a:t>илэрхийлсэн</a:t>
            </a:r>
            <a:r>
              <a:rPr lang="en-US" sz="1050" dirty="0"/>
              <a:t> </a:t>
            </a:r>
            <a:r>
              <a:rPr lang="en-US" sz="1050" dirty="0" err="1"/>
              <a:t>үлдэгдэл</a:t>
            </a:r>
            <a:r>
              <a:rPr lang="en-US" sz="1050" dirty="0"/>
              <a:t> </a:t>
            </a:r>
            <a:r>
              <a:rPr lang="en-US" sz="1050" dirty="0" err="1"/>
              <a:t>нь</a:t>
            </a:r>
            <a:r>
              <a:rPr lang="en-US" sz="1050" dirty="0"/>
              <a:t> 2017 </a:t>
            </a:r>
            <a:r>
              <a:rPr lang="en-US" sz="1050" dirty="0" err="1"/>
              <a:t>онд</a:t>
            </a:r>
            <a:r>
              <a:rPr lang="en-US" sz="1050" dirty="0"/>
              <a:t> ДНБ-</a:t>
            </a:r>
            <a:r>
              <a:rPr lang="en-US" sz="1050" dirty="0" err="1"/>
              <a:t>ий</a:t>
            </a:r>
            <a:r>
              <a:rPr lang="en-US" sz="1050" dirty="0"/>
              <a:t> 60 </a:t>
            </a:r>
            <a:r>
              <a:rPr lang="en-US" sz="1050" dirty="0" err="1"/>
              <a:t>хувиас</a:t>
            </a:r>
            <a:r>
              <a:rPr lang="en-US" sz="1050" dirty="0"/>
              <a:t> </a:t>
            </a:r>
            <a:r>
              <a:rPr lang="en-US" sz="1050" dirty="0" err="1"/>
              <a:t>хэтрэхгүй</a:t>
            </a:r>
            <a:r>
              <a:rPr lang="en-US" sz="1050" dirty="0"/>
              <a:t> </a:t>
            </a:r>
            <a:r>
              <a:rPr lang="en-US" sz="1050" dirty="0" err="1"/>
              <a:t>байх</a:t>
            </a:r>
            <a:r>
              <a:rPr lang="en-US" sz="1050" dirty="0"/>
              <a:t>. </a:t>
            </a:r>
            <a:r>
              <a:rPr lang="en-US" sz="1050" dirty="0" smtClean="0"/>
              <a:t> (2017 </a:t>
            </a:r>
            <a:r>
              <a:rPr lang="en-US" sz="1050" dirty="0" err="1" smtClean="0"/>
              <a:t>онд</a:t>
            </a:r>
            <a:r>
              <a:rPr lang="en-US" sz="1050" dirty="0" smtClean="0"/>
              <a:t> 85%)</a:t>
            </a:r>
            <a:endParaRPr lang="en-US" sz="1050" dirty="0"/>
          </a:p>
          <a:p>
            <a:pPr marL="285750" indent="-285750">
              <a:buClr>
                <a:srgbClr val="00B0F0"/>
              </a:buClr>
              <a:buFont typeface="Wingdings" charset="2"/>
              <a:buChar char="§"/>
            </a:pPr>
            <a:endParaRPr lang="en-US" sz="1050" dirty="0">
              <a:solidFill>
                <a:schemeClr val="tx2">
                  <a:lumMod val="75000"/>
                </a:schemeClr>
              </a:solidFill>
            </a:endParaRPr>
          </a:p>
        </p:txBody>
      </p:sp>
      <p:pic>
        <p:nvPicPr>
          <p:cNvPr id="17" name="Picture 16"/>
          <p:cNvPicPr/>
          <p:nvPr/>
        </p:nvPicPr>
        <p:blipFill rotWithShape="1">
          <a:blip r:embed="rId4">
            <a:extLst>
              <a:ext uri="{28A0092B-C50C-407E-A947-70E740481C1C}">
                <a14:useLocalDpi xmlns:a14="http://schemas.microsoft.com/office/drawing/2010/main" val="0"/>
              </a:ext>
            </a:extLst>
          </a:blip>
          <a:srcRect t="53559"/>
          <a:stretch/>
        </p:blipFill>
        <p:spPr>
          <a:xfrm>
            <a:off x="198278" y="2059105"/>
            <a:ext cx="3206339" cy="1283413"/>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551787318"/>
              </p:ext>
            </p:extLst>
          </p:nvPr>
        </p:nvGraphicFramePr>
        <p:xfrm>
          <a:off x="463826" y="3426924"/>
          <a:ext cx="5393635" cy="905585"/>
        </p:xfrm>
        <a:graphic>
          <a:graphicData uri="http://schemas.openxmlformats.org/drawingml/2006/table">
            <a:tbl>
              <a:tblPr firstRow="1" firstCol="1" bandRow="1">
                <a:tableStyleId>{69012ECD-51FC-41F1-AA8D-1B2483CD663E}</a:tableStyleId>
              </a:tblPr>
              <a:tblGrid>
                <a:gridCol w="239234"/>
                <a:gridCol w="1445638"/>
                <a:gridCol w="1788781"/>
                <a:gridCol w="1919982"/>
              </a:tblGrid>
              <a:tr h="295985">
                <a:tc gridSpan="4">
                  <a:txBody>
                    <a:bodyPr/>
                    <a:lstStyle/>
                    <a:p>
                      <a:pPr algn="ctr">
                        <a:spcAft>
                          <a:spcPts val="0"/>
                        </a:spcAft>
                      </a:pPr>
                      <a:r>
                        <a:rPr lang="mn-MN" sz="800" dirty="0">
                          <a:effectLst/>
                        </a:rPr>
                        <a:t>ГОЛ НЭРИЙН ТҮҮХИЙ ЭДҮҮДИЙН ҮНИЙН ПРОГНОЗ БА  ТӨСӨВТ ТӨЛӨВЛӨСӨН БАЙДАЛ</a:t>
                      </a:r>
                      <a:endParaRPr lang="en-US" sz="1200" dirty="0">
                        <a:effectLst/>
                      </a:endParaRPr>
                    </a:p>
                    <a:p>
                      <a:pPr algn="ctr">
                        <a:spcAft>
                          <a:spcPts val="0"/>
                        </a:spcAft>
                      </a:pPr>
                      <a:r>
                        <a:rPr lang="en-GB" sz="800" dirty="0">
                          <a:effectLst/>
                        </a:rPr>
                        <a:t>(</a:t>
                      </a:r>
                      <a:r>
                        <a:rPr lang="mn-MN" sz="800" dirty="0">
                          <a:effectLst/>
                        </a:rPr>
                        <a:t>Ам.доллар </a:t>
                      </a:r>
                      <a:r>
                        <a:rPr lang="en-GB" sz="800" dirty="0">
                          <a:effectLst/>
                        </a:rPr>
                        <a:t>/ </a:t>
                      </a:r>
                      <a:r>
                        <a:rPr lang="mn-MN" sz="800" dirty="0">
                          <a:effectLst/>
                        </a:rPr>
                        <a:t>Тонн</a:t>
                      </a:r>
                      <a:r>
                        <a:rPr lang="en-GB" sz="800" dirty="0">
                          <a:effectLst/>
                        </a:rPr>
                        <a:t>)</a:t>
                      </a:r>
                      <a:endParaRPr lang="en-US" sz="1200" dirty="0">
                        <a:solidFill>
                          <a:srgbClr val="76923C"/>
                        </a:solidFill>
                        <a:effectLst/>
                        <a:latin typeface="Cambria" charset="0"/>
                        <a:ea typeface="ＭＳ 明朝" charset="-128"/>
                        <a:cs typeface="Times New Roman"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0">
                <a:tc>
                  <a:txBody>
                    <a:bodyPr/>
                    <a:lstStyle/>
                    <a:p>
                      <a:pPr algn="ctr">
                        <a:spcAft>
                          <a:spcPts val="0"/>
                        </a:spcAft>
                      </a:pPr>
                      <a:r>
                        <a:rPr lang="mn-MN" sz="800">
                          <a:effectLst/>
                        </a:rPr>
                        <a:t> </a:t>
                      </a:r>
                      <a:endParaRPr lang="en-US" sz="1200">
                        <a:solidFill>
                          <a:srgbClr val="76923C"/>
                        </a:solidFill>
                        <a:effectLst/>
                        <a:latin typeface="Cambria" charset="0"/>
                        <a:ea typeface="ＭＳ 明朝" charset="-128"/>
                        <a:cs typeface="Times New Roman"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a:spcAft>
                          <a:spcPts val="0"/>
                        </a:spcAft>
                      </a:pPr>
                      <a:r>
                        <a:rPr lang="mn-MN" sz="800">
                          <a:effectLst/>
                        </a:rPr>
                        <a:t>Түүхий эд</a:t>
                      </a:r>
                      <a:endParaRPr lang="en-US" sz="1200">
                        <a:solidFill>
                          <a:srgbClr val="76923C"/>
                        </a:solidFill>
                        <a:effectLst/>
                        <a:latin typeface="Cambria" charset="0"/>
                        <a:ea typeface="ＭＳ 明朝" charset="-128"/>
                        <a:cs typeface="Times New Roman"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a:spcAft>
                          <a:spcPts val="0"/>
                        </a:spcAft>
                      </a:pPr>
                      <a:r>
                        <a:rPr lang="mn-MN" sz="800" b="1" dirty="0">
                          <a:effectLst/>
                        </a:rPr>
                        <a:t>2017 төсвийн төсөл</a:t>
                      </a:r>
                      <a:endParaRPr lang="en-US" sz="1200" b="1" dirty="0">
                        <a:solidFill>
                          <a:srgbClr val="76923C"/>
                        </a:solidFill>
                        <a:effectLst/>
                        <a:latin typeface="Cambria" charset="0"/>
                        <a:ea typeface="ＭＳ 明朝" charset="-128"/>
                        <a:cs typeface="Times New Roman"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a:spcAft>
                          <a:spcPts val="0"/>
                        </a:spcAft>
                      </a:pPr>
                      <a:r>
                        <a:rPr lang="mn-MN" sz="800">
                          <a:effectLst/>
                        </a:rPr>
                        <a:t>Дэлхийн банкны таамаглал</a:t>
                      </a:r>
                      <a:endParaRPr lang="en-US" sz="1200">
                        <a:solidFill>
                          <a:srgbClr val="76923C"/>
                        </a:solidFill>
                        <a:effectLst/>
                        <a:latin typeface="Cambria" charset="0"/>
                        <a:ea typeface="ＭＳ 明朝" charset="-128"/>
                        <a:cs typeface="Times New Roman"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r>
              <a:tr h="0">
                <a:tc>
                  <a:txBody>
                    <a:bodyPr/>
                    <a:lstStyle/>
                    <a:p>
                      <a:pPr algn="ctr">
                        <a:spcAft>
                          <a:spcPts val="0"/>
                        </a:spcAft>
                      </a:pPr>
                      <a:r>
                        <a:rPr lang="mn-MN" sz="800">
                          <a:effectLst/>
                        </a:rPr>
                        <a:t>1</a:t>
                      </a:r>
                      <a:endParaRPr lang="en-US" sz="1200">
                        <a:solidFill>
                          <a:srgbClr val="76923C"/>
                        </a:solidFill>
                        <a:effectLst/>
                        <a:latin typeface="Cambria" charset="0"/>
                        <a:ea typeface="ＭＳ 明朝" charset="-128"/>
                        <a:cs typeface="Times New Roman"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r">
                        <a:spcAft>
                          <a:spcPts val="0"/>
                        </a:spcAft>
                      </a:pPr>
                      <a:r>
                        <a:rPr lang="mn-MN" sz="800">
                          <a:effectLst/>
                        </a:rPr>
                        <a:t>Зэс</a:t>
                      </a:r>
                      <a:endParaRPr lang="en-US" sz="1200">
                        <a:solidFill>
                          <a:srgbClr val="76923C"/>
                        </a:solidFill>
                        <a:effectLst/>
                        <a:latin typeface="Cambria" charset="0"/>
                        <a:ea typeface="ＭＳ 明朝" charset="-128"/>
                        <a:cs typeface="Times New Roman"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a:spcAft>
                          <a:spcPts val="0"/>
                        </a:spcAft>
                      </a:pPr>
                      <a:r>
                        <a:rPr lang="en-US" sz="800" b="1" dirty="0">
                          <a:effectLst/>
                        </a:rPr>
                        <a:t>4599.0</a:t>
                      </a:r>
                      <a:endParaRPr lang="en-US" sz="1200" b="1" dirty="0">
                        <a:solidFill>
                          <a:srgbClr val="000000"/>
                        </a:solidFill>
                        <a:effectLst/>
                        <a:latin typeface="Times New Roman" charset="0"/>
                        <a:ea typeface="ＭＳ 明朝" charset="-128"/>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a:spcAft>
                          <a:spcPts val="0"/>
                        </a:spcAft>
                      </a:pPr>
                      <a:r>
                        <a:rPr lang="en-US" sz="800">
                          <a:effectLst/>
                        </a:rPr>
                        <a:t>4866.0</a:t>
                      </a:r>
                      <a:endParaRPr lang="en-US" sz="1200">
                        <a:solidFill>
                          <a:srgbClr val="000000"/>
                        </a:solidFill>
                        <a:effectLst/>
                        <a:latin typeface="Times New Roman" charset="0"/>
                        <a:ea typeface="ＭＳ 明朝" charset="-128"/>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r>
              <a:tr h="0">
                <a:tc>
                  <a:txBody>
                    <a:bodyPr/>
                    <a:lstStyle/>
                    <a:p>
                      <a:pPr algn="ctr">
                        <a:spcAft>
                          <a:spcPts val="0"/>
                        </a:spcAft>
                      </a:pPr>
                      <a:r>
                        <a:rPr lang="mn-MN" sz="800">
                          <a:effectLst/>
                        </a:rPr>
                        <a:t>2</a:t>
                      </a:r>
                      <a:endParaRPr lang="en-US" sz="1200">
                        <a:solidFill>
                          <a:srgbClr val="76923C"/>
                        </a:solidFill>
                        <a:effectLst/>
                        <a:latin typeface="Cambria" charset="0"/>
                        <a:ea typeface="ＭＳ 明朝" charset="-128"/>
                        <a:cs typeface="Times New Roman"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r">
                        <a:spcAft>
                          <a:spcPts val="0"/>
                        </a:spcAft>
                      </a:pPr>
                      <a:r>
                        <a:rPr lang="mn-MN" sz="800">
                          <a:effectLst/>
                        </a:rPr>
                        <a:t>Нүүрс</a:t>
                      </a:r>
                      <a:endParaRPr lang="en-US" sz="1200">
                        <a:solidFill>
                          <a:srgbClr val="76923C"/>
                        </a:solidFill>
                        <a:effectLst/>
                        <a:latin typeface="Cambria" charset="0"/>
                        <a:ea typeface="ＭＳ 明朝" charset="-128"/>
                        <a:cs typeface="Times New Roman"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a:spcAft>
                          <a:spcPts val="0"/>
                        </a:spcAft>
                      </a:pPr>
                      <a:r>
                        <a:rPr lang="en-US" sz="800" b="1" dirty="0">
                          <a:effectLst/>
                        </a:rPr>
                        <a:t>44.1</a:t>
                      </a:r>
                      <a:endParaRPr lang="en-US" sz="1200" b="1" dirty="0">
                        <a:solidFill>
                          <a:srgbClr val="000000"/>
                        </a:solidFill>
                        <a:effectLst/>
                        <a:latin typeface="Times New Roman" charset="0"/>
                        <a:ea typeface="ＭＳ 明朝" charset="-128"/>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a:spcAft>
                          <a:spcPts val="0"/>
                        </a:spcAft>
                      </a:pPr>
                      <a:r>
                        <a:rPr lang="en-US" sz="800">
                          <a:effectLst/>
                        </a:rPr>
                        <a:t>51.9</a:t>
                      </a:r>
                      <a:endParaRPr lang="en-US" sz="1200">
                        <a:solidFill>
                          <a:srgbClr val="000000"/>
                        </a:solidFill>
                        <a:effectLst/>
                        <a:latin typeface="Times New Roman" charset="0"/>
                        <a:ea typeface="ＭＳ 明朝" charset="-128"/>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r>
              <a:tr h="0">
                <a:tc>
                  <a:txBody>
                    <a:bodyPr/>
                    <a:lstStyle/>
                    <a:p>
                      <a:pPr algn="ctr">
                        <a:spcAft>
                          <a:spcPts val="0"/>
                        </a:spcAft>
                      </a:pPr>
                      <a:r>
                        <a:rPr lang="mn-MN" sz="800">
                          <a:effectLst/>
                        </a:rPr>
                        <a:t>3</a:t>
                      </a:r>
                      <a:endParaRPr lang="en-US" sz="1200">
                        <a:solidFill>
                          <a:srgbClr val="76923C"/>
                        </a:solidFill>
                        <a:effectLst/>
                        <a:latin typeface="Cambria" charset="0"/>
                        <a:ea typeface="ＭＳ 明朝" charset="-128"/>
                        <a:cs typeface="Times New Roman"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r">
                        <a:spcAft>
                          <a:spcPts val="0"/>
                        </a:spcAft>
                      </a:pPr>
                      <a:r>
                        <a:rPr lang="mn-MN" sz="800">
                          <a:effectLst/>
                        </a:rPr>
                        <a:t>Алт</a:t>
                      </a:r>
                      <a:endParaRPr lang="en-US" sz="1200">
                        <a:solidFill>
                          <a:srgbClr val="76923C"/>
                        </a:solidFill>
                        <a:effectLst/>
                        <a:latin typeface="Cambria" charset="0"/>
                        <a:ea typeface="ＭＳ 明朝" charset="-128"/>
                        <a:cs typeface="Times New Roman"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a:spcAft>
                          <a:spcPts val="0"/>
                        </a:spcAft>
                      </a:pPr>
                      <a:r>
                        <a:rPr lang="en-US" sz="800" b="1" dirty="0">
                          <a:effectLst/>
                        </a:rPr>
                        <a:t>1255.0</a:t>
                      </a:r>
                      <a:endParaRPr lang="en-US" sz="1200" b="1" dirty="0">
                        <a:solidFill>
                          <a:srgbClr val="000000"/>
                        </a:solidFill>
                        <a:effectLst/>
                        <a:latin typeface="Times New Roman" charset="0"/>
                        <a:ea typeface="ＭＳ 明朝" charset="-128"/>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a:spcAft>
                          <a:spcPts val="0"/>
                        </a:spcAft>
                      </a:pPr>
                      <a:r>
                        <a:rPr lang="en-US" sz="800">
                          <a:effectLst/>
                        </a:rPr>
                        <a:t>1219.0</a:t>
                      </a:r>
                      <a:endParaRPr lang="en-US" sz="1200">
                        <a:solidFill>
                          <a:srgbClr val="000000"/>
                        </a:solidFill>
                        <a:effectLst/>
                        <a:latin typeface="Times New Roman" charset="0"/>
                        <a:ea typeface="ＭＳ 明朝" charset="-128"/>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r>
              <a:tr h="0">
                <a:tc>
                  <a:txBody>
                    <a:bodyPr/>
                    <a:lstStyle/>
                    <a:p>
                      <a:pPr algn="ctr">
                        <a:spcAft>
                          <a:spcPts val="0"/>
                        </a:spcAft>
                      </a:pPr>
                      <a:r>
                        <a:rPr lang="mn-MN" sz="800">
                          <a:effectLst/>
                        </a:rPr>
                        <a:t>4</a:t>
                      </a:r>
                      <a:endParaRPr lang="en-US" sz="1200">
                        <a:solidFill>
                          <a:srgbClr val="76923C"/>
                        </a:solidFill>
                        <a:effectLst/>
                        <a:latin typeface="Cambria" charset="0"/>
                        <a:ea typeface="ＭＳ 明朝" charset="-128"/>
                        <a:cs typeface="Times New Roman"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r">
                        <a:spcAft>
                          <a:spcPts val="0"/>
                        </a:spcAft>
                      </a:pPr>
                      <a:r>
                        <a:rPr lang="mn-MN" sz="800">
                          <a:effectLst/>
                        </a:rPr>
                        <a:t>Төмрийн хүдэр</a:t>
                      </a:r>
                      <a:endParaRPr lang="en-US" sz="1200">
                        <a:solidFill>
                          <a:srgbClr val="76923C"/>
                        </a:solidFill>
                        <a:effectLst/>
                        <a:latin typeface="Cambria" charset="0"/>
                        <a:ea typeface="ＭＳ 明朝" charset="-128"/>
                        <a:cs typeface="Times New Roman"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a:spcAft>
                          <a:spcPts val="0"/>
                        </a:spcAft>
                      </a:pPr>
                      <a:r>
                        <a:rPr lang="en-US" sz="800" b="1" dirty="0">
                          <a:effectLst/>
                        </a:rPr>
                        <a:t>35.5</a:t>
                      </a:r>
                      <a:endParaRPr lang="en-US" sz="1200" b="1" dirty="0">
                        <a:solidFill>
                          <a:srgbClr val="000000"/>
                        </a:solidFill>
                        <a:effectLst/>
                        <a:latin typeface="Times New Roman" charset="0"/>
                        <a:ea typeface="ＭＳ 明朝" charset="-128"/>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a:spcAft>
                          <a:spcPts val="0"/>
                        </a:spcAft>
                      </a:pPr>
                      <a:r>
                        <a:rPr lang="en-US" sz="800" dirty="0">
                          <a:effectLst/>
                        </a:rPr>
                        <a:t>45.0</a:t>
                      </a:r>
                      <a:endParaRPr lang="en-US" sz="1200" dirty="0">
                        <a:solidFill>
                          <a:srgbClr val="000000"/>
                        </a:solidFill>
                        <a:effectLst/>
                        <a:latin typeface="Times New Roman" charset="0"/>
                        <a:ea typeface="ＭＳ 明朝" charset="-128"/>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r>
            </a:tbl>
          </a:graphicData>
        </a:graphic>
      </p:graphicFrame>
      <p:pic>
        <p:nvPicPr>
          <p:cNvPr id="18" name="Picture 17" descr="Macintosh HD:Users:Eku:Desktop:Screen Shot 2016-10-23 at 8.18.21 PM.png"/>
          <p:cNvPicPr/>
          <p:nvPr/>
        </p:nvPicPr>
        <p:blipFill rotWithShape="1">
          <a:blip r:embed="rId5">
            <a:extLst>
              <a:ext uri="{28A0092B-C50C-407E-A947-70E740481C1C}">
                <a14:useLocalDpi xmlns:a14="http://schemas.microsoft.com/office/drawing/2010/main" val="0"/>
              </a:ext>
            </a:extLst>
          </a:blip>
          <a:srcRect b="5265"/>
          <a:stretch/>
        </p:blipFill>
        <p:spPr bwMode="auto">
          <a:xfrm>
            <a:off x="3404617" y="2059107"/>
            <a:ext cx="2520329" cy="1283412"/>
          </a:xfrm>
          <a:prstGeom prst="rect">
            <a:avLst/>
          </a:prstGeom>
          <a:noFill/>
          <a:ln>
            <a:noFill/>
          </a:ln>
        </p:spPr>
      </p:pic>
      <p:graphicFrame>
        <p:nvGraphicFramePr>
          <p:cNvPr id="19" name="Chart 18"/>
          <p:cNvGraphicFramePr/>
          <p:nvPr>
            <p:extLst>
              <p:ext uri="{D42A27DB-BD31-4B8C-83A1-F6EECF244321}">
                <p14:modId xmlns:p14="http://schemas.microsoft.com/office/powerpoint/2010/main" val="1027219045"/>
              </p:ext>
            </p:extLst>
          </p:nvPr>
        </p:nvGraphicFramePr>
        <p:xfrm>
          <a:off x="213756" y="4552851"/>
          <a:ext cx="5711190" cy="947660"/>
        </p:xfrm>
        <a:graphic>
          <a:graphicData uri="http://schemas.openxmlformats.org/drawingml/2006/chart">
            <c:chart xmlns:c="http://schemas.openxmlformats.org/drawingml/2006/chart" xmlns:r="http://schemas.openxmlformats.org/officeDocument/2006/relationships" r:id="rId6"/>
          </a:graphicData>
        </a:graphic>
      </p:graphicFrame>
      <p:sp>
        <p:nvSpPr>
          <p:cNvPr id="20" name="TextBox 19"/>
          <p:cNvSpPr txBox="1"/>
          <p:nvPr/>
        </p:nvSpPr>
        <p:spPr>
          <a:xfrm>
            <a:off x="213756" y="1778995"/>
            <a:ext cx="5641288" cy="261610"/>
          </a:xfrm>
          <a:prstGeom prst="rect">
            <a:avLst/>
          </a:prstGeom>
          <a:noFill/>
        </p:spPr>
        <p:txBody>
          <a:bodyPr wrap="none" rtlCol="0">
            <a:spAutoFit/>
          </a:bodyPr>
          <a:lstStyle/>
          <a:p>
            <a:r>
              <a:rPr lang="en-US" sz="1100" b="1" u="sng" dirty="0" smtClean="0">
                <a:solidFill>
                  <a:schemeClr val="tx2">
                    <a:lumMod val="60000"/>
                    <a:lumOff val="40000"/>
                  </a:schemeClr>
                </a:solidFill>
              </a:rPr>
              <a:t>2017 </a:t>
            </a:r>
            <a:r>
              <a:rPr lang="mr-IN" sz="1100" b="1" u="sng" dirty="0" smtClean="0">
                <a:solidFill>
                  <a:schemeClr val="tx2">
                    <a:lumMod val="60000"/>
                    <a:lumOff val="40000"/>
                  </a:schemeClr>
                </a:solidFill>
              </a:rPr>
              <a:t>–</a:t>
            </a:r>
            <a:r>
              <a:rPr lang="en-US" sz="1100" b="1" u="sng" dirty="0" smtClean="0">
                <a:solidFill>
                  <a:schemeClr val="tx2">
                    <a:lumMod val="60000"/>
                    <a:lumOff val="40000"/>
                  </a:schemeClr>
                </a:solidFill>
              </a:rPr>
              <a:t> 2020 </a:t>
            </a:r>
            <a:r>
              <a:rPr lang="en-US" sz="1100" b="1" u="sng" dirty="0" err="1" smtClean="0">
                <a:solidFill>
                  <a:schemeClr val="tx2">
                    <a:lumMod val="60000"/>
                    <a:lumOff val="40000"/>
                  </a:schemeClr>
                </a:solidFill>
              </a:rPr>
              <a:t>он</a:t>
            </a:r>
            <a:r>
              <a:rPr lang="en-US" sz="1100" b="1" u="sng" dirty="0" smtClean="0">
                <a:solidFill>
                  <a:schemeClr val="tx2">
                    <a:lumMod val="60000"/>
                    <a:lumOff val="40000"/>
                  </a:schemeClr>
                </a:solidFill>
              </a:rPr>
              <a:t> </a:t>
            </a:r>
            <a:r>
              <a:rPr lang="en-US" sz="1100" b="1" u="sng" dirty="0" err="1" smtClean="0">
                <a:solidFill>
                  <a:schemeClr val="tx2">
                    <a:lumMod val="60000"/>
                    <a:lumOff val="40000"/>
                  </a:schemeClr>
                </a:solidFill>
              </a:rPr>
              <a:t>хүртэлх</a:t>
            </a:r>
            <a:r>
              <a:rPr lang="en-US" sz="1100" b="1" u="sng" dirty="0" smtClean="0">
                <a:solidFill>
                  <a:schemeClr val="tx2">
                    <a:lumMod val="60000"/>
                    <a:lumOff val="40000"/>
                  </a:schemeClr>
                </a:solidFill>
              </a:rPr>
              <a:t> </a:t>
            </a:r>
            <a:r>
              <a:rPr lang="en-US" sz="1100" b="1" u="sng" dirty="0" err="1" smtClean="0">
                <a:solidFill>
                  <a:schemeClr val="tx2">
                    <a:lumMod val="60000"/>
                    <a:lumOff val="40000"/>
                  </a:schemeClr>
                </a:solidFill>
              </a:rPr>
              <a:t>гол</a:t>
            </a:r>
            <a:r>
              <a:rPr lang="en-US" sz="1100" b="1" u="sng" dirty="0" smtClean="0">
                <a:solidFill>
                  <a:schemeClr val="tx2">
                    <a:lumMod val="60000"/>
                    <a:lumOff val="40000"/>
                  </a:schemeClr>
                </a:solidFill>
              </a:rPr>
              <a:t> </a:t>
            </a:r>
            <a:r>
              <a:rPr lang="en-US" sz="1100" b="1" u="sng" dirty="0" err="1" smtClean="0">
                <a:solidFill>
                  <a:schemeClr val="tx2">
                    <a:lumMod val="60000"/>
                    <a:lumOff val="40000"/>
                  </a:schemeClr>
                </a:solidFill>
              </a:rPr>
              <a:t>нэрийн</a:t>
            </a:r>
            <a:r>
              <a:rPr lang="en-US" sz="1100" b="1" u="sng" dirty="0" smtClean="0">
                <a:solidFill>
                  <a:schemeClr val="tx2">
                    <a:lumMod val="60000"/>
                    <a:lumOff val="40000"/>
                  </a:schemeClr>
                </a:solidFill>
              </a:rPr>
              <a:t> </a:t>
            </a:r>
            <a:r>
              <a:rPr lang="en-US" sz="1100" b="1" u="sng" dirty="0" err="1" smtClean="0">
                <a:solidFill>
                  <a:schemeClr val="tx2">
                    <a:lumMod val="60000"/>
                    <a:lumOff val="40000"/>
                  </a:schemeClr>
                </a:solidFill>
              </a:rPr>
              <a:t>түүхий</a:t>
            </a:r>
            <a:r>
              <a:rPr lang="en-US" sz="1100" b="1" u="sng" dirty="0" smtClean="0">
                <a:solidFill>
                  <a:schemeClr val="tx2">
                    <a:lumMod val="60000"/>
                    <a:lumOff val="40000"/>
                  </a:schemeClr>
                </a:solidFill>
              </a:rPr>
              <a:t> </a:t>
            </a:r>
            <a:r>
              <a:rPr lang="en-US" sz="1100" b="1" u="sng" dirty="0" err="1" smtClean="0">
                <a:solidFill>
                  <a:schemeClr val="tx2">
                    <a:lumMod val="60000"/>
                    <a:lumOff val="40000"/>
                  </a:schemeClr>
                </a:solidFill>
              </a:rPr>
              <a:t>эдийн</a:t>
            </a:r>
            <a:r>
              <a:rPr lang="en-US" sz="1100" b="1" u="sng" dirty="0" smtClean="0">
                <a:solidFill>
                  <a:schemeClr val="tx2">
                    <a:lumMod val="60000"/>
                    <a:lumOff val="40000"/>
                  </a:schemeClr>
                </a:solidFill>
              </a:rPr>
              <a:t> </a:t>
            </a:r>
            <a:r>
              <a:rPr lang="en-US" sz="1100" b="1" u="sng" dirty="0" err="1" smtClean="0">
                <a:solidFill>
                  <a:schemeClr val="tx2">
                    <a:lumMod val="60000"/>
                    <a:lumOff val="40000"/>
                  </a:schemeClr>
                </a:solidFill>
              </a:rPr>
              <a:t>дэлхийн</a:t>
            </a:r>
            <a:r>
              <a:rPr lang="en-US" sz="1100" b="1" u="sng" dirty="0" smtClean="0">
                <a:solidFill>
                  <a:schemeClr val="tx2">
                    <a:lumMod val="60000"/>
                    <a:lumOff val="40000"/>
                  </a:schemeClr>
                </a:solidFill>
              </a:rPr>
              <a:t> </a:t>
            </a:r>
            <a:r>
              <a:rPr lang="en-US" sz="1100" b="1" u="sng" dirty="0" err="1" smtClean="0">
                <a:solidFill>
                  <a:schemeClr val="tx2">
                    <a:lumMod val="60000"/>
                    <a:lumOff val="40000"/>
                  </a:schemeClr>
                </a:solidFill>
              </a:rPr>
              <a:t>зах</a:t>
            </a:r>
            <a:r>
              <a:rPr lang="en-US" sz="1100" b="1" u="sng" dirty="0" smtClean="0">
                <a:solidFill>
                  <a:schemeClr val="tx2">
                    <a:lumMod val="60000"/>
                    <a:lumOff val="40000"/>
                  </a:schemeClr>
                </a:solidFill>
              </a:rPr>
              <a:t> </a:t>
            </a:r>
            <a:r>
              <a:rPr lang="en-US" sz="1100" b="1" u="sng" dirty="0" err="1" smtClean="0">
                <a:solidFill>
                  <a:schemeClr val="tx2">
                    <a:lumMod val="60000"/>
                    <a:lumOff val="40000"/>
                  </a:schemeClr>
                </a:solidFill>
              </a:rPr>
              <a:t>зээлийн</a:t>
            </a:r>
            <a:r>
              <a:rPr lang="en-US" sz="1100" b="1" u="sng" dirty="0" smtClean="0">
                <a:solidFill>
                  <a:schemeClr val="tx2">
                    <a:lumMod val="60000"/>
                    <a:lumOff val="40000"/>
                  </a:schemeClr>
                </a:solidFill>
              </a:rPr>
              <a:t> </a:t>
            </a:r>
            <a:r>
              <a:rPr lang="en-US" sz="1100" b="1" u="sng" dirty="0" err="1" smtClean="0">
                <a:solidFill>
                  <a:schemeClr val="tx2">
                    <a:lumMod val="60000"/>
                    <a:lumOff val="40000"/>
                  </a:schemeClr>
                </a:solidFill>
              </a:rPr>
              <a:t>ханшийн</a:t>
            </a:r>
            <a:r>
              <a:rPr lang="en-US" sz="1100" b="1" u="sng" dirty="0" smtClean="0">
                <a:solidFill>
                  <a:schemeClr val="tx2">
                    <a:lumMod val="60000"/>
                    <a:lumOff val="40000"/>
                  </a:schemeClr>
                </a:solidFill>
              </a:rPr>
              <a:t> </a:t>
            </a:r>
            <a:r>
              <a:rPr lang="en-US" sz="1100" b="1" u="sng" dirty="0" err="1" smtClean="0">
                <a:solidFill>
                  <a:schemeClr val="tx2">
                    <a:lumMod val="60000"/>
                    <a:lumOff val="40000"/>
                  </a:schemeClr>
                </a:solidFill>
              </a:rPr>
              <a:t>таамаглал</a:t>
            </a:r>
            <a:endParaRPr lang="en-US" sz="1100" b="1" u="sng" dirty="0">
              <a:solidFill>
                <a:schemeClr val="tx2">
                  <a:lumMod val="60000"/>
                  <a:lumOff val="40000"/>
                </a:schemeClr>
              </a:solidFill>
            </a:endParaRPr>
          </a:p>
        </p:txBody>
      </p:sp>
      <p:sp>
        <p:nvSpPr>
          <p:cNvPr id="21" name="TextBox 20"/>
          <p:cNvSpPr txBox="1"/>
          <p:nvPr/>
        </p:nvSpPr>
        <p:spPr>
          <a:xfrm>
            <a:off x="213756" y="4379009"/>
            <a:ext cx="1229824" cy="261610"/>
          </a:xfrm>
          <a:prstGeom prst="rect">
            <a:avLst/>
          </a:prstGeom>
          <a:noFill/>
        </p:spPr>
        <p:txBody>
          <a:bodyPr wrap="none" rtlCol="0">
            <a:spAutoFit/>
          </a:bodyPr>
          <a:lstStyle/>
          <a:p>
            <a:r>
              <a:rPr lang="en-US" sz="1100" b="1" u="sng" dirty="0" smtClean="0">
                <a:solidFill>
                  <a:schemeClr val="tx2">
                    <a:lumMod val="60000"/>
                    <a:lumOff val="40000"/>
                  </a:schemeClr>
                </a:solidFill>
              </a:rPr>
              <a:t>ДНБ-</a:t>
            </a:r>
            <a:r>
              <a:rPr lang="en-US" sz="1100" b="1" u="sng" dirty="0" err="1" smtClean="0">
                <a:solidFill>
                  <a:schemeClr val="tx2">
                    <a:lumMod val="60000"/>
                    <a:lumOff val="40000"/>
                  </a:schemeClr>
                </a:solidFill>
              </a:rPr>
              <a:t>д</a:t>
            </a:r>
            <a:r>
              <a:rPr lang="en-US" sz="1100" b="1" u="sng" dirty="0" smtClean="0">
                <a:solidFill>
                  <a:schemeClr val="tx2">
                    <a:lumMod val="60000"/>
                    <a:lumOff val="40000"/>
                  </a:schemeClr>
                </a:solidFill>
              </a:rPr>
              <a:t> </a:t>
            </a:r>
            <a:r>
              <a:rPr lang="en-US" sz="1100" b="1" u="sng" dirty="0" err="1" smtClean="0">
                <a:solidFill>
                  <a:schemeClr val="tx2">
                    <a:lumMod val="60000"/>
                    <a:lumOff val="40000"/>
                  </a:schemeClr>
                </a:solidFill>
              </a:rPr>
              <a:t>эзлэх</a:t>
            </a:r>
            <a:r>
              <a:rPr lang="en-US" sz="1100" b="1" u="sng" dirty="0" smtClean="0">
                <a:solidFill>
                  <a:schemeClr val="tx2">
                    <a:lumMod val="60000"/>
                    <a:lumOff val="40000"/>
                  </a:schemeClr>
                </a:solidFill>
              </a:rPr>
              <a:t> </a:t>
            </a:r>
            <a:r>
              <a:rPr lang="en-US" sz="1100" b="1" u="sng" dirty="0" err="1" smtClean="0">
                <a:solidFill>
                  <a:schemeClr val="tx2">
                    <a:lumMod val="60000"/>
                    <a:lumOff val="40000"/>
                  </a:schemeClr>
                </a:solidFill>
              </a:rPr>
              <a:t>хувь</a:t>
            </a:r>
            <a:endParaRPr lang="en-US" sz="1100" b="1" u="sng" dirty="0">
              <a:solidFill>
                <a:schemeClr val="tx2">
                  <a:lumMod val="60000"/>
                  <a:lumOff val="40000"/>
                </a:schemeClr>
              </a:solidFill>
            </a:endParaRPr>
          </a:p>
        </p:txBody>
      </p:sp>
      <p:sp>
        <p:nvSpPr>
          <p:cNvPr id="7" name="TextBox 6"/>
          <p:cNvSpPr txBox="1"/>
          <p:nvPr/>
        </p:nvSpPr>
        <p:spPr>
          <a:xfrm>
            <a:off x="6019970" y="1938976"/>
            <a:ext cx="2945899" cy="524503"/>
          </a:xfrm>
          <a:prstGeom prst="rect">
            <a:avLst/>
          </a:prstGeom>
          <a:noFill/>
        </p:spPr>
        <p:txBody>
          <a:bodyPr wrap="square" rtlCol="0">
            <a:spAutoFit/>
          </a:bodyPr>
          <a:lstStyle/>
          <a:p>
            <a:pPr algn="ctr"/>
            <a:r>
              <a:rPr lang="en-US" b="1" dirty="0" err="1" smtClean="0">
                <a:solidFill>
                  <a:schemeClr val="tx2">
                    <a:lumMod val="60000"/>
                    <a:lumOff val="40000"/>
                  </a:schemeClr>
                </a:solidFill>
              </a:rPr>
              <a:t>Төсвийн</a:t>
            </a:r>
            <a:r>
              <a:rPr lang="en-US" b="1" dirty="0" smtClean="0">
                <a:solidFill>
                  <a:schemeClr val="tx2">
                    <a:lumMod val="60000"/>
                    <a:lumOff val="40000"/>
                  </a:schemeClr>
                </a:solidFill>
              </a:rPr>
              <a:t> </a:t>
            </a:r>
            <a:r>
              <a:rPr lang="en-US" b="1" dirty="0" err="1" smtClean="0">
                <a:solidFill>
                  <a:schemeClr val="tx2">
                    <a:lumMod val="60000"/>
                    <a:lumOff val="40000"/>
                  </a:schemeClr>
                </a:solidFill>
              </a:rPr>
              <a:t>тогтвортой</a:t>
            </a:r>
            <a:r>
              <a:rPr lang="en-US" b="1" dirty="0" smtClean="0">
                <a:solidFill>
                  <a:schemeClr val="tx2">
                    <a:lumMod val="60000"/>
                    <a:lumOff val="40000"/>
                  </a:schemeClr>
                </a:solidFill>
              </a:rPr>
              <a:t> </a:t>
            </a:r>
            <a:r>
              <a:rPr lang="en-US" b="1" dirty="0" err="1" smtClean="0">
                <a:solidFill>
                  <a:schemeClr val="tx2">
                    <a:lumMod val="60000"/>
                    <a:lumOff val="40000"/>
                  </a:schemeClr>
                </a:solidFill>
              </a:rPr>
              <a:t>байдлын</a:t>
            </a:r>
            <a:r>
              <a:rPr lang="en-US" b="1" dirty="0" smtClean="0">
                <a:solidFill>
                  <a:schemeClr val="tx2">
                    <a:lumMod val="60000"/>
                    <a:lumOff val="40000"/>
                  </a:schemeClr>
                </a:solidFill>
              </a:rPr>
              <a:t> </a:t>
            </a:r>
            <a:r>
              <a:rPr lang="en-US" b="1" dirty="0" err="1" smtClean="0">
                <a:solidFill>
                  <a:schemeClr val="tx2">
                    <a:lumMod val="60000"/>
                    <a:lumOff val="40000"/>
                  </a:schemeClr>
                </a:solidFill>
              </a:rPr>
              <a:t>тухай</a:t>
            </a:r>
            <a:r>
              <a:rPr lang="en-US" b="1" dirty="0" smtClean="0">
                <a:solidFill>
                  <a:schemeClr val="tx2">
                    <a:lumMod val="60000"/>
                    <a:lumOff val="40000"/>
                  </a:schemeClr>
                </a:solidFill>
              </a:rPr>
              <a:t> </a:t>
            </a:r>
            <a:r>
              <a:rPr lang="en-US" b="1" dirty="0" err="1" smtClean="0">
                <a:solidFill>
                  <a:schemeClr val="tx2">
                    <a:lumMod val="60000"/>
                    <a:lumOff val="40000"/>
                  </a:schemeClr>
                </a:solidFill>
              </a:rPr>
              <a:t>хуулинд</a:t>
            </a:r>
            <a:r>
              <a:rPr lang="en-US" b="1" dirty="0" smtClean="0">
                <a:solidFill>
                  <a:schemeClr val="tx2">
                    <a:lumMod val="60000"/>
                    <a:lumOff val="40000"/>
                  </a:schemeClr>
                </a:solidFill>
              </a:rPr>
              <a:t> </a:t>
            </a:r>
            <a:r>
              <a:rPr lang="en-US" b="1" dirty="0" err="1" smtClean="0">
                <a:solidFill>
                  <a:schemeClr val="tx2">
                    <a:lumMod val="60000"/>
                    <a:lumOff val="40000"/>
                  </a:schemeClr>
                </a:solidFill>
              </a:rPr>
              <a:t>нийцсэн</a:t>
            </a:r>
            <a:r>
              <a:rPr lang="en-US" b="1" dirty="0" smtClean="0">
                <a:solidFill>
                  <a:schemeClr val="tx2">
                    <a:lumMod val="60000"/>
                    <a:lumOff val="40000"/>
                  </a:schemeClr>
                </a:solidFill>
              </a:rPr>
              <a:t> </a:t>
            </a:r>
            <a:r>
              <a:rPr lang="en-US" b="1" dirty="0" err="1" smtClean="0">
                <a:solidFill>
                  <a:schemeClr val="tx2">
                    <a:lumMod val="60000"/>
                    <a:lumOff val="40000"/>
                  </a:schemeClr>
                </a:solidFill>
              </a:rPr>
              <a:t>байдал</a:t>
            </a:r>
            <a:endParaRPr lang="en-US" b="1" dirty="0">
              <a:solidFill>
                <a:schemeClr val="tx2">
                  <a:lumMod val="60000"/>
                  <a:lumOff val="40000"/>
                </a:schemeClr>
              </a:solidFill>
            </a:endParaRPr>
          </a:p>
        </p:txBody>
      </p:sp>
    </p:spTree>
    <p:extLst>
      <p:ext uri="{BB962C8B-B14F-4D97-AF65-F5344CB8AC3E}">
        <p14:creationId xmlns:p14="http://schemas.microsoft.com/office/powerpoint/2010/main" val="13523394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ТӨСВИЙН САНХҮҮГИЙН ТОГТВОРТОЙ БАЙДЛЫН ИНДИКАТОРУУД </a:t>
            </a: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6</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3" name="TextBox 12"/>
          <p:cNvSpPr txBox="1"/>
          <p:nvPr/>
        </p:nvSpPr>
        <p:spPr>
          <a:xfrm>
            <a:off x="162532" y="642000"/>
            <a:ext cx="8767711" cy="830997"/>
          </a:xfrm>
          <a:prstGeom prst="rect">
            <a:avLst/>
          </a:prstGeom>
          <a:solidFill>
            <a:schemeClr val="tx2">
              <a:lumMod val="20000"/>
              <a:lumOff val="80000"/>
            </a:schemeClr>
          </a:solidFill>
          <a:ln>
            <a:solidFill>
              <a:schemeClr val="tx2">
                <a:lumMod val="40000"/>
                <a:lumOff val="60000"/>
              </a:schemeClr>
            </a:solidFill>
          </a:ln>
        </p:spPr>
        <p:txBody>
          <a:bodyPr wrap="square" rtlCol="0">
            <a:spAutoFit/>
          </a:bodyPr>
          <a:lstStyle/>
          <a:p>
            <a:pPr marL="93663" lvl="1" algn="just" fontAlgn="base">
              <a:spcAft>
                <a:spcPts val="0"/>
              </a:spcAft>
            </a:pPr>
            <a:r>
              <a:rPr lang="en-US" sz="1200" b="1" dirty="0" smtClean="0">
                <a:effectLst/>
                <a:latin typeface="Calibri" charset="0"/>
                <a:ea typeface="Calibri" charset="0"/>
                <a:cs typeface="Calibri" charset="0"/>
              </a:rPr>
              <a:t>I. ТӨСВИЙН УРСГАЛ ТЭНЦЭЛ</a:t>
            </a:r>
          </a:p>
          <a:p>
            <a:pPr marL="93663" lvl="1" algn="just" fontAlgn="base"/>
            <a:r>
              <a:rPr lang="en-US" sz="1200" dirty="0" err="1" smtClean="0">
                <a:latin typeface="Calibri" charset="0"/>
                <a:ea typeface="Calibri" charset="0"/>
                <a:cs typeface="Calibri" charset="0"/>
              </a:rPr>
              <a:t>Улс</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орны</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санхүүгийн</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тогтвортой</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байдлыг</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илтгэх</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суурь</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хүчин</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зүйл</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нь</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урсгал</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орлого</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болон</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урсгал</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зардлын</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тогтвортой</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байдал</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ба</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урсгал</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тэнцлийн</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алдагдал</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юм</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Өөрөөр</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хэлбэл</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энэ</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нь</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богино</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дунд</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болон</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урт</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хугацаанд</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улс</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орны</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санхүүгийн</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чадавх</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орлогоороо</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зардлаа</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санхүүжүүлэх</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чадвартай</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байдлыг</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хэмжинэ</a:t>
            </a:r>
            <a:r>
              <a:rPr lang="en-US" sz="1200" dirty="0" smtClean="0">
                <a:latin typeface="Calibri" charset="0"/>
                <a:ea typeface="Calibri" charset="0"/>
                <a:cs typeface="Calibri" charset="0"/>
              </a:rPr>
              <a:t>. </a:t>
            </a:r>
          </a:p>
        </p:txBody>
      </p:sp>
      <p:graphicFrame>
        <p:nvGraphicFramePr>
          <p:cNvPr id="22" name="Chart 21"/>
          <p:cNvGraphicFramePr/>
          <p:nvPr>
            <p:extLst>
              <p:ext uri="{D42A27DB-BD31-4B8C-83A1-F6EECF244321}">
                <p14:modId xmlns:p14="http://schemas.microsoft.com/office/powerpoint/2010/main" val="694670960"/>
              </p:ext>
            </p:extLst>
          </p:nvPr>
        </p:nvGraphicFramePr>
        <p:xfrm>
          <a:off x="316910" y="1773740"/>
          <a:ext cx="5822633" cy="18167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Chart 22"/>
          <p:cNvGraphicFramePr/>
          <p:nvPr>
            <p:extLst>
              <p:ext uri="{D42A27DB-BD31-4B8C-83A1-F6EECF244321}">
                <p14:modId xmlns:p14="http://schemas.microsoft.com/office/powerpoint/2010/main" val="21731915"/>
              </p:ext>
            </p:extLst>
          </p:nvPr>
        </p:nvGraphicFramePr>
        <p:xfrm>
          <a:off x="415636" y="3883230"/>
          <a:ext cx="5723907" cy="1574873"/>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p:cNvSpPr txBox="1"/>
          <p:nvPr/>
        </p:nvSpPr>
        <p:spPr>
          <a:xfrm>
            <a:off x="6270171" y="1773740"/>
            <a:ext cx="2660072" cy="1754326"/>
          </a:xfrm>
          <a:prstGeom prst="rect">
            <a:avLst/>
          </a:prstGeom>
          <a:noFill/>
        </p:spPr>
        <p:txBody>
          <a:bodyPr wrap="square" rtlCol="0">
            <a:spAutoFit/>
          </a:bodyPr>
          <a:lstStyle/>
          <a:p>
            <a:r>
              <a:rPr lang="en-US" sz="1200" dirty="0" err="1"/>
              <a:t>Сүүлийн</a:t>
            </a:r>
            <a:r>
              <a:rPr lang="en-US" sz="1200" dirty="0"/>
              <a:t> 3 </a:t>
            </a:r>
            <a:r>
              <a:rPr lang="en-US" sz="1200" dirty="0" err="1"/>
              <a:t>жил</a:t>
            </a:r>
            <a:r>
              <a:rPr lang="en-US" sz="1200" dirty="0"/>
              <a:t> </a:t>
            </a:r>
            <a:r>
              <a:rPr lang="en-US" sz="1200" dirty="0" err="1"/>
              <a:t>урсгал</a:t>
            </a:r>
            <a:r>
              <a:rPr lang="en-US" sz="1200" dirty="0"/>
              <a:t> </a:t>
            </a:r>
            <a:r>
              <a:rPr lang="en-US" sz="1200" dirty="0" err="1"/>
              <a:t>орлого</a:t>
            </a:r>
            <a:r>
              <a:rPr lang="en-US" sz="1200" dirty="0"/>
              <a:t> </a:t>
            </a:r>
            <a:r>
              <a:rPr lang="en-US" sz="1200" dirty="0" err="1"/>
              <a:t>буурч</a:t>
            </a:r>
            <a:r>
              <a:rPr lang="en-US" sz="1200" dirty="0"/>
              <a:t> </a:t>
            </a:r>
            <a:r>
              <a:rPr lang="en-US" sz="1200" dirty="0" err="1"/>
              <a:t>байгаа</a:t>
            </a:r>
            <a:r>
              <a:rPr lang="en-US" sz="1200" dirty="0"/>
              <a:t> </a:t>
            </a:r>
            <a:r>
              <a:rPr lang="en-US" sz="1200" dirty="0" err="1"/>
              <a:t>нөхцөлд</a:t>
            </a:r>
            <a:r>
              <a:rPr lang="en-US" sz="1200" dirty="0"/>
              <a:t> </a:t>
            </a:r>
            <a:r>
              <a:rPr lang="en-US" sz="1200" dirty="0" err="1"/>
              <a:t>урсгал</a:t>
            </a:r>
            <a:r>
              <a:rPr lang="en-US" sz="1200" dirty="0"/>
              <a:t> </a:t>
            </a:r>
            <a:r>
              <a:rPr lang="en-US" sz="1200" dirty="0" err="1"/>
              <a:t>зардлыг</a:t>
            </a:r>
            <a:r>
              <a:rPr lang="en-US" sz="1200" dirty="0"/>
              <a:t> </a:t>
            </a:r>
            <a:r>
              <a:rPr lang="en-US" sz="1200" dirty="0" err="1"/>
              <a:t>өсгөж</a:t>
            </a:r>
            <a:r>
              <a:rPr lang="en-US" sz="1200" dirty="0"/>
              <a:t> </a:t>
            </a:r>
            <a:r>
              <a:rPr lang="en-US" sz="1200" dirty="0" err="1"/>
              <a:t>тооцож</a:t>
            </a:r>
            <a:r>
              <a:rPr lang="en-US" sz="1200" dirty="0"/>
              <a:t> </a:t>
            </a:r>
            <a:r>
              <a:rPr lang="en-US" sz="1200" dirty="0" err="1"/>
              <a:t>байгаа</a:t>
            </a:r>
            <a:r>
              <a:rPr lang="en-US" sz="1200" dirty="0"/>
              <a:t> </a:t>
            </a:r>
            <a:r>
              <a:rPr lang="en-US" sz="1200" dirty="0" err="1"/>
              <a:t>нь</a:t>
            </a:r>
            <a:r>
              <a:rPr lang="en-US" sz="1200" dirty="0"/>
              <a:t> </a:t>
            </a:r>
            <a:r>
              <a:rPr lang="en-US" sz="1200" dirty="0" err="1"/>
              <a:t>учир</a:t>
            </a:r>
            <a:r>
              <a:rPr lang="en-US" sz="1200" dirty="0"/>
              <a:t> </a:t>
            </a:r>
            <a:r>
              <a:rPr lang="en-US" sz="1200" dirty="0" err="1"/>
              <a:t>дутагдалтай</a:t>
            </a:r>
            <a:r>
              <a:rPr lang="en-US" sz="1200" dirty="0"/>
              <a:t> </a:t>
            </a:r>
            <a:r>
              <a:rPr lang="en-US" sz="1200" dirty="0" err="1"/>
              <a:t>бөгөөд</a:t>
            </a:r>
            <a:r>
              <a:rPr lang="en-US" sz="1200" dirty="0"/>
              <a:t> </a:t>
            </a:r>
            <a:r>
              <a:rPr lang="en-US" sz="1200" dirty="0" err="1"/>
              <a:t>гол</a:t>
            </a:r>
            <a:r>
              <a:rPr lang="en-US" sz="1200" dirty="0"/>
              <a:t> </a:t>
            </a:r>
            <a:r>
              <a:rPr lang="en-US" sz="1200" dirty="0" err="1"/>
              <a:t>нэрийн</a:t>
            </a:r>
            <a:r>
              <a:rPr lang="en-US" sz="1200" dirty="0"/>
              <a:t> </a:t>
            </a:r>
            <a:r>
              <a:rPr lang="en-US" sz="1200" dirty="0" err="1"/>
              <a:t>экспортын</a:t>
            </a:r>
            <a:r>
              <a:rPr lang="en-US" sz="1200" dirty="0"/>
              <a:t> </a:t>
            </a:r>
            <a:r>
              <a:rPr lang="en-US" sz="1200" dirty="0" err="1"/>
              <a:t>бүтээгдэхүүний</a:t>
            </a:r>
            <a:r>
              <a:rPr lang="en-US" sz="1200" dirty="0"/>
              <a:t> </a:t>
            </a:r>
            <a:r>
              <a:rPr lang="en-US" sz="1200" dirty="0" err="1"/>
              <a:t>үнэ</a:t>
            </a:r>
            <a:r>
              <a:rPr lang="en-US" sz="1200" dirty="0"/>
              <a:t> </a:t>
            </a:r>
            <a:r>
              <a:rPr lang="en-US" sz="1200" dirty="0" err="1"/>
              <a:t>дэлхийн</a:t>
            </a:r>
            <a:r>
              <a:rPr lang="en-US" sz="1200" dirty="0"/>
              <a:t> </a:t>
            </a:r>
            <a:r>
              <a:rPr lang="en-US" sz="1200" dirty="0" err="1"/>
              <a:t>зах</a:t>
            </a:r>
            <a:r>
              <a:rPr lang="en-US" sz="1200" dirty="0"/>
              <a:t> </a:t>
            </a:r>
            <a:r>
              <a:rPr lang="en-US" sz="1200" dirty="0" err="1"/>
              <a:t>зээлд</a:t>
            </a:r>
            <a:r>
              <a:rPr lang="en-US" sz="1200" dirty="0"/>
              <a:t> </a:t>
            </a:r>
            <a:r>
              <a:rPr lang="en-US" sz="1200" dirty="0" err="1"/>
              <a:t>дээр</a:t>
            </a:r>
            <a:r>
              <a:rPr lang="en-US" sz="1200" dirty="0"/>
              <a:t> </a:t>
            </a:r>
            <a:r>
              <a:rPr lang="en-US" sz="1200" dirty="0" err="1"/>
              <a:t>буурч</a:t>
            </a:r>
            <a:r>
              <a:rPr lang="en-US" sz="1200" dirty="0"/>
              <a:t> </a:t>
            </a:r>
            <a:r>
              <a:rPr lang="en-US" sz="1200" dirty="0" err="1"/>
              <a:t>байгаа</a:t>
            </a:r>
            <a:r>
              <a:rPr lang="en-US" sz="1200" dirty="0"/>
              <a:t>, </a:t>
            </a:r>
            <a:r>
              <a:rPr lang="en-US" sz="1200" dirty="0" err="1"/>
              <a:t>эдийн</a:t>
            </a:r>
            <a:r>
              <a:rPr lang="en-US" sz="1200" dirty="0"/>
              <a:t> </a:t>
            </a:r>
            <a:r>
              <a:rPr lang="en-US" sz="1200" dirty="0" err="1"/>
              <a:t>засгийн</a:t>
            </a:r>
            <a:r>
              <a:rPr lang="en-US" sz="1200" dirty="0"/>
              <a:t> </a:t>
            </a:r>
            <a:r>
              <a:rPr lang="en-US" sz="1200" dirty="0" err="1"/>
              <a:t>хүндрэлтэй</a:t>
            </a:r>
            <a:r>
              <a:rPr lang="en-US" sz="1200" dirty="0"/>
              <a:t> </a:t>
            </a:r>
            <a:r>
              <a:rPr lang="en-US" sz="1200" dirty="0" err="1"/>
              <a:t>үед</a:t>
            </a:r>
            <a:r>
              <a:rPr lang="en-US" sz="1200" dirty="0"/>
              <a:t> </a:t>
            </a:r>
            <a:r>
              <a:rPr lang="en-US" sz="1200" dirty="0" err="1"/>
              <a:t>тэнцлийн</a:t>
            </a:r>
            <a:r>
              <a:rPr lang="en-US" sz="1200" dirty="0"/>
              <a:t> </a:t>
            </a:r>
            <a:r>
              <a:rPr lang="en-US" sz="1200" dirty="0" err="1"/>
              <a:t>алдагдал</a:t>
            </a:r>
            <a:r>
              <a:rPr lang="en-US" sz="1200" dirty="0"/>
              <a:t> </a:t>
            </a:r>
            <a:r>
              <a:rPr lang="en-US" sz="1200" dirty="0" err="1"/>
              <a:t>төлөвлөснөөс</a:t>
            </a:r>
            <a:r>
              <a:rPr lang="en-US" sz="1200" dirty="0"/>
              <a:t> </a:t>
            </a:r>
            <a:r>
              <a:rPr lang="en-US" sz="1200" dirty="0" err="1"/>
              <a:t>илүү</a:t>
            </a:r>
            <a:r>
              <a:rPr lang="en-US" sz="1200" dirty="0"/>
              <a:t> </a:t>
            </a:r>
            <a:r>
              <a:rPr lang="en-US" sz="1200" dirty="0" err="1"/>
              <a:t>гарах</a:t>
            </a:r>
            <a:r>
              <a:rPr lang="en-US" sz="1200" dirty="0"/>
              <a:t> </a:t>
            </a:r>
            <a:r>
              <a:rPr lang="en-US" sz="1200" dirty="0" err="1"/>
              <a:t>магадалтай</a:t>
            </a:r>
            <a:r>
              <a:rPr lang="en-US" sz="1200" dirty="0"/>
              <a:t> </a:t>
            </a:r>
            <a:r>
              <a:rPr lang="en-US" sz="1200" dirty="0" err="1"/>
              <a:t>байна</a:t>
            </a:r>
            <a:r>
              <a:rPr lang="en-US" sz="1200" dirty="0"/>
              <a:t>.</a:t>
            </a:r>
            <a:r>
              <a:rPr lang="en-US" sz="1200" dirty="0" smtClean="0">
                <a:effectLst/>
              </a:rPr>
              <a:t> </a:t>
            </a:r>
            <a:endParaRPr lang="en-US" sz="1200" dirty="0"/>
          </a:p>
        </p:txBody>
      </p:sp>
      <p:sp>
        <p:nvSpPr>
          <p:cNvPr id="24" name="TextBox 23"/>
          <p:cNvSpPr txBox="1"/>
          <p:nvPr/>
        </p:nvSpPr>
        <p:spPr>
          <a:xfrm>
            <a:off x="146670" y="1506926"/>
            <a:ext cx="2431435" cy="276999"/>
          </a:xfrm>
          <a:prstGeom prst="rect">
            <a:avLst/>
          </a:prstGeom>
          <a:noFill/>
        </p:spPr>
        <p:txBody>
          <a:bodyPr wrap="none" rtlCol="0">
            <a:spAutoFit/>
          </a:bodyPr>
          <a:lstStyle/>
          <a:p>
            <a:r>
              <a:rPr lang="en-US" sz="1200" b="1" dirty="0" err="1">
                <a:solidFill>
                  <a:schemeClr val="tx2">
                    <a:lumMod val="60000"/>
                    <a:lumOff val="40000"/>
                  </a:schemeClr>
                </a:solidFill>
              </a:rPr>
              <a:t>Төсвийн</a:t>
            </a:r>
            <a:r>
              <a:rPr lang="en-US" sz="1200" b="1" dirty="0">
                <a:solidFill>
                  <a:schemeClr val="tx2">
                    <a:lumMod val="60000"/>
                    <a:lumOff val="40000"/>
                  </a:schemeClr>
                </a:solidFill>
              </a:rPr>
              <a:t> </a:t>
            </a:r>
            <a:r>
              <a:rPr lang="en-US" sz="1200" b="1" dirty="0" err="1">
                <a:solidFill>
                  <a:schemeClr val="tx2">
                    <a:lumMod val="60000"/>
                    <a:lumOff val="40000"/>
                  </a:schemeClr>
                </a:solidFill>
              </a:rPr>
              <a:t>урсгал</a:t>
            </a:r>
            <a:r>
              <a:rPr lang="en-US" sz="1200" b="1" dirty="0">
                <a:solidFill>
                  <a:schemeClr val="tx2">
                    <a:lumMod val="60000"/>
                    <a:lumOff val="40000"/>
                  </a:schemeClr>
                </a:solidFill>
              </a:rPr>
              <a:t> </a:t>
            </a:r>
            <a:r>
              <a:rPr lang="en-US" sz="1200" b="1" dirty="0" err="1">
                <a:solidFill>
                  <a:schemeClr val="tx2">
                    <a:lumMod val="60000"/>
                    <a:lumOff val="40000"/>
                  </a:schemeClr>
                </a:solidFill>
              </a:rPr>
              <a:t>тэнцлийн</a:t>
            </a:r>
            <a:r>
              <a:rPr lang="en-US" sz="1200" b="1" dirty="0">
                <a:solidFill>
                  <a:schemeClr val="tx2">
                    <a:lumMod val="60000"/>
                    <a:lumOff val="40000"/>
                  </a:schemeClr>
                </a:solidFill>
              </a:rPr>
              <a:t> </a:t>
            </a:r>
            <a:r>
              <a:rPr lang="en-US" sz="1200" b="1" dirty="0" err="1" smtClean="0">
                <a:solidFill>
                  <a:schemeClr val="tx2">
                    <a:lumMod val="60000"/>
                    <a:lumOff val="40000"/>
                  </a:schemeClr>
                </a:solidFill>
              </a:rPr>
              <a:t>байдал</a:t>
            </a:r>
            <a:r>
              <a:rPr lang="en-US" sz="1200" b="1" dirty="0" smtClean="0">
                <a:solidFill>
                  <a:schemeClr val="tx2">
                    <a:lumMod val="60000"/>
                    <a:lumOff val="40000"/>
                  </a:schemeClr>
                </a:solidFill>
              </a:rPr>
              <a:t>:</a:t>
            </a:r>
            <a:endParaRPr lang="en-US" sz="1200" b="1" dirty="0">
              <a:solidFill>
                <a:schemeClr val="tx2">
                  <a:lumMod val="60000"/>
                  <a:lumOff val="40000"/>
                </a:schemeClr>
              </a:solidFill>
            </a:endParaRPr>
          </a:p>
        </p:txBody>
      </p:sp>
      <p:sp>
        <p:nvSpPr>
          <p:cNvPr id="25" name="TextBox 24"/>
          <p:cNvSpPr txBox="1"/>
          <p:nvPr/>
        </p:nvSpPr>
        <p:spPr>
          <a:xfrm>
            <a:off x="146670" y="3609389"/>
            <a:ext cx="4765151" cy="276999"/>
          </a:xfrm>
          <a:prstGeom prst="rect">
            <a:avLst/>
          </a:prstGeom>
          <a:noFill/>
        </p:spPr>
        <p:txBody>
          <a:bodyPr wrap="none" rtlCol="0">
            <a:spAutoFit/>
          </a:bodyPr>
          <a:lstStyle/>
          <a:p>
            <a:r>
              <a:rPr lang="en-US" sz="1200" b="1" dirty="0" err="1">
                <a:solidFill>
                  <a:schemeClr val="tx2">
                    <a:lumMod val="60000"/>
                    <a:lumOff val="40000"/>
                  </a:schemeClr>
                </a:solidFill>
              </a:rPr>
              <a:t>Төсвийн</a:t>
            </a:r>
            <a:r>
              <a:rPr lang="en-US" sz="1200" b="1" dirty="0">
                <a:solidFill>
                  <a:schemeClr val="tx2">
                    <a:lumMod val="60000"/>
                    <a:lumOff val="40000"/>
                  </a:schemeClr>
                </a:solidFill>
              </a:rPr>
              <a:t> </a:t>
            </a:r>
            <a:r>
              <a:rPr lang="en-US" sz="1200" b="1" dirty="0" err="1">
                <a:solidFill>
                  <a:schemeClr val="tx2">
                    <a:lumMod val="60000"/>
                    <a:lumOff val="40000"/>
                  </a:schemeClr>
                </a:solidFill>
              </a:rPr>
              <a:t>урсгал</a:t>
            </a:r>
            <a:r>
              <a:rPr lang="en-US" sz="1200" b="1" dirty="0">
                <a:solidFill>
                  <a:schemeClr val="tx2">
                    <a:lumMod val="60000"/>
                    <a:lumOff val="40000"/>
                  </a:schemeClr>
                </a:solidFill>
              </a:rPr>
              <a:t> </a:t>
            </a:r>
            <a:r>
              <a:rPr lang="en-US" sz="1200" b="1" dirty="0" err="1">
                <a:solidFill>
                  <a:schemeClr val="tx2">
                    <a:lumMod val="60000"/>
                    <a:lumOff val="40000"/>
                  </a:schemeClr>
                </a:solidFill>
              </a:rPr>
              <a:t>орлого</a:t>
            </a:r>
            <a:r>
              <a:rPr lang="en-US" sz="1200" b="1" dirty="0">
                <a:solidFill>
                  <a:schemeClr val="tx2">
                    <a:lumMod val="60000"/>
                    <a:lumOff val="40000"/>
                  </a:schemeClr>
                </a:solidFill>
              </a:rPr>
              <a:t>, </a:t>
            </a:r>
            <a:r>
              <a:rPr lang="en-US" sz="1200" b="1" dirty="0" err="1">
                <a:solidFill>
                  <a:schemeClr val="tx2">
                    <a:lumMod val="60000"/>
                    <a:lumOff val="40000"/>
                  </a:schemeClr>
                </a:solidFill>
              </a:rPr>
              <a:t>урсгал</a:t>
            </a:r>
            <a:r>
              <a:rPr lang="en-US" sz="1200" b="1" dirty="0">
                <a:solidFill>
                  <a:schemeClr val="tx2">
                    <a:lumMod val="60000"/>
                    <a:lumOff val="40000"/>
                  </a:schemeClr>
                </a:solidFill>
              </a:rPr>
              <a:t> </a:t>
            </a:r>
            <a:r>
              <a:rPr lang="en-US" sz="1200" b="1" dirty="0" err="1">
                <a:solidFill>
                  <a:schemeClr val="tx2">
                    <a:lumMod val="60000"/>
                    <a:lumOff val="40000"/>
                  </a:schemeClr>
                </a:solidFill>
              </a:rPr>
              <a:t>зардал</a:t>
            </a:r>
            <a:r>
              <a:rPr lang="en-US" sz="1200" b="1" dirty="0">
                <a:solidFill>
                  <a:schemeClr val="tx2">
                    <a:lumMod val="60000"/>
                    <a:lumOff val="40000"/>
                  </a:schemeClr>
                </a:solidFill>
              </a:rPr>
              <a:t> </a:t>
            </a:r>
            <a:r>
              <a:rPr lang="en-US" sz="1200" b="1" dirty="0" err="1">
                <a:solidFill>
                  <a:schemeClr val="tx2">
                    <a:lumMod val="60000"/>
                    <a:lumOff val="40000"/>
                  </a:schemeClr>
                </a:solidFill>
              </a:rPr>
              <a:t>болон</a:t>
            </a:r>
            <a:r>
              <a:rPr lang="en-US" sz="1200" b="1" dirty="0">
                <a:solidFill>
                  <a:schemeClr val="tx2">
                    <a:lumMod val="60000"/>
                    <a:lumOff val="40000"/>
                  </a:schemeClr>
                </a:solidFill>
              </a:rPr>
              <a:t> </a:t>
            </a:r>
            <a:r>
              <a:rPr lang="en-US" sz="1200" b="1" dirty="0" smtClean="0">
                <a:solidFill>
                  <a:schemeClr val="tx2">
                    <a:lumMod val="60000"/>
                    <a:lumOff val="40000"/>
                  </a:schemeClr>
                </a:solidFill>
              </a:rPr>
              <a:t>ДНБ-</a:t>
            </a:r>
            <a:r>
              <a:rPr lang="en-US" sz="1200" b="1" dirty="0" err="1" smtClean="0">
                <a:solidFill>
                  <a:schemeClr val="tx2">
                    <a:lumMod val="60000"/>
                    <a:lumOff val="40000"/>
                  </a:schemeClr>
                </a:solidFill>
              </a:rPr>
              <a:t>ий</a:t>
            </a:r>
            <a:r>
              <a:rPr lang="en-US" sz="1200" b="1" dirty="0" smtClean="0">
                <a:solidFill>
                  <a:schemeClr val="tx2">
                    <a:lumMod val="60000"/>
                    <a:lumOff val="40000"/>
                  </a:schemeClr>
                </a:solidFill>
              </a:rPr>
              <a:t> </a:t>
            </a:r>
            <a:r>
              <a:rPr lang="en-US" sz="1200" b="1" dirty="0" err="1">
                <a:solidFill>
                  <a:schemeClr val="tx2">
                    <a:lumMod val="60000"/>
                    <a:lumOff val="40000"/>
                  </a:schemeClr>
                </a:solidFill>
              </a:rPr>
              <a:t>өсөлтийн</a:t>
            </a:r>
            <a:r>
              <a:rPr lang="en-US" sz="1200" b="1" dirty="0">
                <a:solidFill>
                  <a:schemeClr val="tx2">
                    <a:lumMod val="60000"/>
                    <a:lumOff val="40000"/>
                  </a:schemeClr>
                </a:solidFill>
              </a:rPr>
              <a:t> </a:t>
            </a:r>
            <a:r>
              <a:rPr lang="en-US" sz="1200" b="1" dirty="0" err="1" smtClean="0">
                <a:solidFill>
                  <a:schemeClr val="tx2">
                    <a:lumMod val="60000"/>
                    <a:lumOff val="40000"/>
                  </a:schemeClr>
                </a:solidFill>
              </a:rPr>
              <a:t>хувь</a:t>
            </a:r>
            <a:r>
              <a:rPr lang="en-US" sz="1200" b="1" dirty="0" smtClean="0">
                <a:solidFill>
                  <a:schemeClr val="tx2">
                    <a:lumMod val="60000"/>
                    <a:lumOff val="40000"/>
                  </a:schemeClr>
                </a:solidFill>
              </a:rPr>
              <a:t>:</a:t>
            </a:r>
            <a:endParaRPr lang="en-US" sz="1200" b="1" dirty="0">
              <a:solidFill>
                <a:schemeClr val="tx2">
                  <a:lumMod val="60000"/>
                  <a:lumOff val="40000"/>
                </a:schemeClr>
              </a:solidFill>
            </a:endParaRPr>
          </a:p>
        </p:txBody>
      </p:sp>
      <p:sp>
        <p:nvSpPr>
          <p:cNvPr id="26" name="TextBox 25"/>
          <p:cNvSpPr txBox="1"/>
          <p:nvPr/>
        </p:nvSpPr>
        <p:spPr>
          <a:xfrm>
            <a:off x="6270171" y="3771838"/>
            <a:ext cx="2660072" cy="1569660"/>
          </a:xfrm>
          <a:prstGeom prst="rect">
            <a:avLst/>
          </a:prstGeom>
          <a:noFill/>
        </p:spPr>
        <p:txBody>
          <a:bodyPr wrap="square" rtlCol="0">
            <a:spAutoFit/>
          </a:bodyPr>
          <a:lstStyle/>
          <a:p>
            <a:r>
              <a:rPr lang="en-US" sz="1200" dirty="0" err="1"/>
              <a:t>Монгол</a:t>
            </a:r>
            <a:r>
              <a:rPr lang="en-US" sz="1200" dirty="0"/>
              <a:t> </a:t>
            </a:r>
            <a:r>
              <a:rPr lang="en-US" sz="1200" dirty="0" err="1" smtClean="0"/>
              <a:t>Улсын</a:t>
            </a:r>
            <a:r>
              <a:rPr lang="en-US" sz="1200" dirty="0" smtClean="0"/>
              <a:t> </a:t>
            </a:r>
            <a:r>
              <a:rPr lang="en-US" sz="1200" dirty="0" err="1"/>
              <a:t>урсгал</a:t>
            </a:r>
            <a:r>
              <a:rPr lang="en-US" sz="1200" dirty="0"/>
              <a:t> </a:t>
            </a:r>
            <a:r>
              <a:rPr lang="en-US" sz="1200" dirty="0" err="1" smtClean="0"/>
              <a:t>орлого</a:t>
            </a:r>
            <a:r>
              <a:rPr lang="en-US" sz="1200" dirty="0" smtClean="0"/>
              <a:t>, </a:t>
            </a:r>
            <a:r>
              <a:rPr lang="en-US" sz="1200" dirty="0" err="1"/>
              <a:t>зардал</a:t>
            </a:r>
            <a:r>
              <a:rPr lang="en-US" sz="1200" dirty="0"/>
              <a:t> </a:t>
            </a:r>
            <a:r>
              <a:rPr lang="en-US" sz="1200" dirty="0" err="1"/>
              <a:t>нь</a:t>
            </a:r>
            <a:r>
              <a:rPr lang="en-US" sz="1200" dirty="0"/>
              <a:t> </a:t>
            </a:r>
            <a:r>
              <a:rPr lang="en-US" sz="1200" dirty="0" err="1"/>
              <a:t>тогтворгүй</a:t>
            </a:r>
            <a:r>
              <a:rPr lang="en-US" sz="1200" dirty="0"/>
              <a:t>, </a:t>
            </a:r>
            <a:r>
              <a:rPr lang="en-US" sz="1200" dirty="0" err="1"/>
              <a:t>өөрчлөлтийн</a:t>
            </a:r>
            <a:r>
              <a:rPr lang="en-US" sz="1200" dirty="0"/>
              <a:t> </a:t>
            </a:r>
            <a:r>
              <a:rPr lang="en-US" sz="1200" dirty="0" err="1"/>
              <a:t>дээд</a:t>
            </a:r>
            <a:r>
              <a:rPr lang="en-US" sz="1200" dirty="0"/>
              <a:t> </a:t>
            </a:r>
            <a:r>
              <a:rPr lang="en-US" sz="1200" dirty="0" err="1"/>
              <a:t>түвшин</a:t>
            </a:r>
            <a:r>
              <a:rPr lang="en-US" sz="1200" dirty="0"/>
              <a:t> </a:t>
            </a:r>
            <a:r>
              <a:rPr lang="en-US" sz="1200" dirty="0" err="1"/>
              <a:t>нь</a:t>
            </a:r>
            <a:r>
              <a:rPr lang="en-US" sz="1200" dirty="0"/>
              <a:t> 65.9%, </a:t>
            </a:r>
            <a:r>
              <a:rPr lang="en-US" sz="1200" dirty="0" err="1"/>
              <a:t>бага</a:t>
            </a:r>
            <a:r>
              <a:rPr lang="en-US" sz="1200" dirty="0"/>
              <a:t> </a:t>
            </a:r>
            <a:r>
              <a:rPr lang="en-US" sz="1200" dirty="0" err="1"/>
              <a:t>нь</a:t>
            </a:r>
            <a:r>
              <a:rPr lang="en-US" sz="1200" dirty="0"/>
              <a:t> 0.7%-</a:t>
            </a:r>
            <a:r>
              <a:rPr lang="en-US" sz="1200" dirty="0" err="1"/>
              <a:t>иар</a:t>
            </a:r>
            <a:r>
              <a:rPr lang="en-US" sz="1200" dirty="0"/>
              <a:t> </a:t>
            </a:r>
            <a:r>
              <a:rPr lang="en-US" sz="1200" dirty="0" err="1"/>
              <a:t>өөрчлөгдөж</a:t>
            </a:r>
            <a:r>
              <a:rPr lang="en-US" sz="1200" dirty="0"/>
              <a:t>, 2003 </a:t>
            </a:r>
            <a:r>
              <a:rPr lang="en-US" sz="1200" dirty="0" err="1"/>
              <a:t>оноос</a:t>
            </a:r>
            <a:r>
              <a:rPr lang="en-US" sz="1200" dirty="0"/>
              <a:t> </a:t>
            </a:r>
            <a:r>
              <a:rPr lang="en-US" sz="1200" dirty="0" err="1"/>
              <a:t>тогтворгүй</a:t>
            </a:r>
            <a:r>
              <a:rPr lang="en-US" sz="1200" dirty="0"/>
              <a:t> </a:t>
            </a:r>
            <a:r>
              <a:rPr lang="en-US" sz="1200" dirty="0" err="1"/>
              <a:t>явж</a:t>
            </a:r>
            <a:r>
              <a:rPr lang="en-US" sz="1200" dirty="0"/>
              <a:t> </a:t>
            </a:r>
            <a:r>
              <a:rPr lang="en-US" sz="1200" dirty="0" err="1"/>
              <a:t>ирсэн</a:t>
            </a:r>
            <a:r>
              <a:rPr lang="en-US" sz="1200" dirty="0"/>
              <a:t> </a:t>
            </a:r>
            <a:r>
              <a:rPr lang="en-US" sz="1200" dirty="0" err="1"/>
              <a:t>ба</a:t>
            </a:r>
            <a:r>
              <a:rPr lang="en-US" sz="1200" dirty="0"/>
              <a:t> 2013 </a:t>
            </a:r>
            <a:r>
              <a:rPr lang="en-US" sz="1200" dirty="0" err="1"/>
              <a:t>оноос</a:t>
            </a:r>
            <a:r>
              <a:rPr lang="en-US" sz="1200" dirty="0"/>
              <a:t> </a:t>
            </a:r>
            <a:r>
              <a:rPr lang="en-US" sz="1200" dirty="0" err="1"/>
              <a:t>тогтворжих</a:t>
            </a:r>
            <a:r>
              <a:rPr lang="en-US" sz="1200" dirty="0"/>
              <a:t> </a:t>
            </a:r>
            <a:r>
              <a:rPr lang="en-US" sz="1200" dirty="0" err="1"/>
              <a:t>хандлагатай</a:t>
            </a:r>
            <a:r>
              <a:rPr lang="en-US" sz="1200" dirty="0"/>
              <a:t> </a:t>
            </a:r>
            <a:r>
              <a:rPr lang="en-US" sz="1200" dirty="0" err="1"/>
              <a:t>болсон</a:t>
            </a:r>
            <a:r>
              <a:rPr lang="en-US" sz="1200" dirty="0"/>
              <a:t>. </a:t>
            </a:r>
            <a:r>
              <a:rPr lang="en-US" sz="1200" dirty="0" err="1"/>
              <a:t>Төсвийн</a:t>
            </a:r>
            <a:r>
              <a:rPr lang="en-US" sz="1200" dirty="0"/>
              <a:t> </a:t>
            </a:r>
            <a:r>
              <a:rPr lang="en-US" sz="1200" dirty="0" err="1"/>
              <a:t>урсгал</a:t>
            </a:r>
            <a:r>
              <a:rPr lang="en-US" sz="1200" dirty="0"/>
              <a:t> </a:t>
            </a:r>
            <a:r>
              <a:rPr lang="en-US" sz="1200" dirty="0" err="1"/>
              <a:t>тэнцлийн</a:t>
            </a:r>
            <a:r>
              <a:rPr lang="en-US" sz="1200" dirty="0"/>
              <a:t> </a:t>
            </a:r>
            <a:r>
              <a:rPr lang="en-US" sz="1200" dirty="0" err="1"/>
              <a:t>тогтворгүй</a:t>
            </a:r>
            <a:r>
              <a:rPr lang="en-US" sz="1200" dirty="0"/>
              <a:t> </a:t>
            </a:r>
            <a:r>
              <a:rPr lang="en-US" sz="1200" dirty="0" err="1"/>
              <a:t>байдал</a:t>
            </a:r>
            <a:r>
              <a:rPr lang="en-US" sz="1200" dirty="0"/>
              <a:t> </a:t>
            </a:r>
            <a:r>
              <a:rPr lang="en-US" sz="1200" dirty="0" err="1"/>
              <a:t>нь</a:t>
            </a:r>
            <a:r>
              <a:rPr lang="en-US" sz="1200" dirty="0"/>
              <a:t> ДНБ-</a:t>
            </a:r>
            <a:r>
              <a:rPr lang="en-US" sz="1200" dirty="0" err="1"/>
              <a:t>д</a:t>
            </a:r>
            <a:r>
              <a:rPr lang="en-US" sz="1200" dirty="0"/>
              <a:t> </a:t>
            </a:r>
            <a:r>
              <a:rPr lang="en-US" sz="1200" dirty="0" err="1"/>
              <a:t>шууд</a:t>
            </a:r>
            <a:r>
              <a:rPr lang="en-US" sz="1200" dirty="0"/>
              <a:t> </a:t>
            </a:r>
            <a:r>
              <a:rPr lang="en-US" sz="1200" dirty="0" err="1"/>
              <a:t>нөлөөлдөг</a:t>
            </a:r>
            <a:r>
              <a:rPr lang="en-US" sz="1200" dirty="0"/>
              <a:t> </a:t>
            </a:r>
            <a:r>
              <a:rPr lang="en-US" sz="1200" dirty="0" err="1"/>
              <a:t>байна</a:t>
            </a:r>
            <a:r>
              <a:rPr lang="en-US" sz="1200" dirty="0"/>
              <a:t>.</a:t>
            </a:r>
            <a:r>
              <a:rPr lang="en-US" sz="1200" dirty="0" smtClean="0">
                <a:effectLst/>
              </a:rPr>
              <a:t> </a:t>
            </a:r>
            <a:endParaRPr lang="en-US" sz="1200" dirty="0"/>
          </a:p>
        </p:txBody>
      </p:sp>
    </p:spTree>
    <p:extLst>
      <p:ext uri="{BB962C8B-B14F-4D97-AF65-F5344CB8AC3E}">
        <p14:creationId xmlns:p14="http://schemas.microsoft.com/office/powerpoint/2010/main" val="5529971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ТӨСВИЙН САНХҮҮГИЙН ТОГТВОРТОЙ БАЙДЛЫН ИНДИКАТОРУУД </a:t>
            </a: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7</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3" name="TextBox 12"/>
          <p:cNvSpPr txBox="1"/>
          <p:nvPr/>
        </p:nvSpPr>
        <p:spPr>
          <a:xfrm>
            <a:off x="162532" y="642000"/>
            <a:ext cx="8767711" cy="646331"/>
          </a:xfrm>
          <a:prstGeom prst="rect">
            <a:avLst/>
          </a:prstGeom>
          <a:solidFill>
            <a:schemeClr val="tx2">
              <a:lumMod val="20000"/>
              <a:lumOff val="80000"/>
            </a:schemeClr>
          </a:solidFill>
          <a:ln>
            <a:solidFill>
              <a:schemeClr val="tx2">
                <a:lumMod val="40000"/>
                <a:lumOff val="60000"/>
              </a:schemeClr>
            </a:solidFill>
          </a:ln>
        </p:spPr>
        <p:txBody>
          <a:bodyPr wrap="square" rtlCol="0">
            <a:spAutoFit/>
          </a:bodyPr>
          <a:lstStyle/>
          <a:p>
            <a:pPr marL="93663" lvl="1" algn="just" fontAlgn="base">
              <a:spcAft>
                <a:spcPts val="0"/>
              </a:spcAft>
            </a:pPr>
            <a:r>
              <a:rPr lang="en-US" sz="1200" b="1" dirty="0" smtClean="0">
                <a:effectLst/>
                <a:latin typeface="Calibri" charset="0"/>
                <a:ea typeface="Calibri" charset="0"/>
                <a:cs typeface="Calibri" charset="0"/>
              </a:rPr>
              <a:t>II. </a:t>
            </a:r>
            <a:r>
              <a:rPr lang="en-US" sz="1200" b="1" dirty="0" smtClean="0">
                <a:latin typeface="Calibri" charset="0"/>
                <a:ea typeface="Calibri" charset="0"/>
                <a:cs typeface="Calibri" charset="0"/>
              </a:rPr>
              <a:t>УРСГАЛ </a:t>
            </a:r>
            <a:r>
              <a:rPr lang="en-US" sz="1200" b="1" dirty="0">
                <a:latin typeface="Calibri" charset="0"/>
                <a:ea typeface="Calibri" charset="0"/>
                <a:cs typeface="Calibri" charset="0"/>
              </a:rPr>
              <a:t>ТӨСВИЙН ЗЭЭЛЖИХ ХЭРЭГЦЭЭ</a:t>
            </a:r>
            <a:r>
              <a:rPr lang="en-US" sz="1200" b="1" dirty="0" smtClean="0">
                <a:effectLst/>
                <a:latin typeface="Calibri" charset="0"/>
                <a:ea typeface="Calibri" charset="0"/>
                <a:cs typeface="Calibri" charset="0"/>
              </a:rPr>
              <a:t> </a:t>
            </a:r>
          </a:p>
          <a:p>
            <a:pPr marL="93663" algn="just" fontAlgn="base"/>
            <a:r>
              <a:rPr lang="en-US" sz="1200" dirty="0" err="1">
                <a:latin typeface="Calibri" charset="0"/>
                <a:ea typeface="Calibri" charset="0"/>
                <a:cs typeface="Calibri" charset="0"/>
              </a:rPr>
              <a:t>Төсвийн</a:t>
            </a:r>
            <a:r>
              <a:rPr lang="en-US" sz="1200" dirty="0">
                <a:latin typeface="Calibri" charset="0"/>
                <a:ea typeface="Calibri" charset="0"/>
                <a:cs typeface="Calibri" charset="0"/>
              </a:rPr>
              <a:t> </a:t>
            </a:r>
            <a:r>
              <a:rPr lang="en-US" sz="1200" dirty="0" err="1">
                <a:latin typeface="Calibri" charset="0"/>
                <a:ea typeface="Calibri" charset="0"/>
                <a:cs typeface="Calibri" charset="0"/>
              </a:rPr>
              <a:t>урсгал</a:t>
            </a:r>
            <a:r>
              <a:rPr lang="en-US" sz="1200" dirty="0">
                <a:latin typeface="Calibri" charset="0"/>
                <a:ea typeface="Calibri" charset="0"/>
                <a:cs typeface="Calibri" charset="0"/>
              </a:rPr>
              <a:t> </a:t>
            </a:r>
            <a:r>
              <a:rPr lang="en-US" sz="1200" dirty="0" err="1">
                <a:latin typeface="Calibri" charset="0"/>
                <a:ea typeface="Calibri" charset="0"/>
                <a:cs typeface="Calibri" charset="0"/>
              </a:rPr>
              <a:t>орлогоор</a:t>
            </a:r>
            <a:r>
              <a:rPr lang="en-US" sz="1200" dirty="0">
                <a:latin typeface="Calibri" charset="0"/>
                <a:ea typeface="Calibri" charset="0"/>
                <a:cs typeface="Calibri" charset="0"/>
              </a:rPr>
              <a:t> </a:t>
            </a:r>
            <a:r>
              <a:rPr lang="en-US" sz="1200" dirty="0" err="1">
                <a:latin typeface="Calibri" charset="0"/>
                <a:ea typeface="Calibri" charset="0"/>
                <a:cs typeface="Calibri" charset="0"/>
              </a:rPr>
              <a:t>урсгал</a:t>
            </a:r>
            <a:r>
              <a:rPr lang="en-US" sz="1200" dirty="0">
                <a:latin typeface="Calibri" charset="0"/>
                <a:ea typeface="Calibri" charset="0"/>
                <a:cs typeface="Calibri" charset="0"/>
              </a:rPr>
              <a:t> </a:t>
            </a:r>
            <a:r>
              <a:rPr lang="en-US" sz="1200" dirty="0" err="1">
                <a:latin typeface="Calibri" charset="0"/>
                <a:ea typeface="Calibri" charset="0"/>
                <a:cs typeface="Calibri" charset="0"/>
              </a:rPr>
              <a:t>зардлаа</a:t>
            </a:r>
            <a:r>
              <a:rPr lang="en-US" sz="1200" dirty="0">
                <a:latin typeface="Calibri" charset="0"/>
                <a:ea typeface="Calibri" charset="0"/>
                <a:cs typeface="Calibri" charset="0"/>
              </a:rPr>
              <a:t> </a:t>
            </a:r>
            <a:r>
              <a:rPr lang="en-US" sz="1200" dirty="0" err="1">
                <a:latin typeface="Calibri" charset="0"/>
                <a:ea typeface="Calibri" charset="0"/>
                <a:cs typeface="Calibri" charset="0"/>
              </a:rPr>
              <a:t>санхүүжүүлж</a:t>
            </a:r>
            <a:r>
              <a:rPr lang="en-US" sz="1200" dirty="0">
                <a:latin typeface="Calibri" charset="0"/>
                <a:ea typeface="Calibri" charset="0"/>
                <a:cs typeface="Calibri" charset="0"/>
              </a:rPr>
              <a:t> </a:t>
            </a:r>
            <a:r>
              <a:rPr lang="en-US" sz="1200" dirty="0" err="1">
                <a:latin typeface="Calibri" charset="0"/>
                <a:ea typeface="Calibri" charset="0"/>
                <a:cs typeface="Calibri" charset="0"/>
              </a:rPr>
              <a:t>чадахгүй</a:t>
            </a:r>
            <a:r>
              <a:rPr lang="en-US" sz="1200" dirty="0">
                <a:latin typeface="Calibri" charset="0"/>
                <a:ea typeface="Calibri" charset="0"/>
                <a:cs typeface="Calibri" charset="0"/>
              </a:rPr>
              <a:t> </a:t>
            </a:r>
            <a:r>
              <a:rPr lang="en-US" sz="1200" dirty="0" err="1">
                <a:latin typeface="Calibri" charset="0"/>
                <a:ea typeface="Calibri" charset="0"/>
                <a:cs typeface="Calibri" charset="0"/>
              </a:rPr>
              <a:t>нөхцөлд</a:t>
            </a:r>
            <a:r>
              <a:rPr lang="en-US" sz="1200" dirty="0">
                <a:latin typeface="Calibri" charset="0"/>
                <a:ea typeface="Calibri" charset="0"/>
                <a:cs typeface="Calibri" charset="0"/>
              </a:rPr>
              <a:t> </a:t>
            </a:r>
            <a:r>
              <a:rPr lang="en-US" sz="1200" dirty="0" err="1">
                <a:latin typeface="Calibri" charset="0"/>
                <a:ea typeface="Calibri" charset="0"/>
                <a:cs typeface="Calibri" charset="0"/>
              </a:rPr>
              <a:t>зөвхөн</a:t>
            </a:r>
            <a:r>
              <a:rPr lang="en-US" sz="1200" dirty="0">
                <a:latin typeface="Calibri" charset="0"/>
                <a:ea typeface="Calibri" charset="0"/>
                <a:cs typeface="Calibri" charset="0"/>
              </a:rPr>
              <a:t> </a:t>
            </a:r>
            <a:r>
              <a:rPr lang="en-US" sz="1200" dirty="0" err="1" smtClean="0">
                <a:latin typeface="Calibri" charset="0"/>
                <a:ea typeface="Calibri" charset="0"/>
                <a:cs typeface="Calibri" charset="0"/>
              </a:rPr>
              <a:t>урсгал</a:t>
            </a:r>
            <a:r>
              <a:rPr lang="en-US" sz="1200" dirty="0" smtClean="0">
                <a:latin typeface="Calibri" charset="0"/>
                <a:ea typeface="Calibri" charset="0"/>
                <a:cs typeface="Calibri" charset="0"/>
              </a:rPr>
              <a:t> </a:t>
            </a:r>
            <a:r>
              <a:rPr lang="en-US" sz="1200" dirty="0" err="1">
                <a:latin typeface="Calibri" charset="0"/>
                <a:ea typeface="Calibri" charset="0"/>
                <a:cs typeface="Calibri" charset="0"/>
              </a:rPr>
              <a:t>зардлыг</a:t>
            </a:r>
            <a:r>
              <a:rPr lang="en-US" sz="1200" dirty="0">
                <a:latin typeface="Calibri" charset="0"/>
                <a:ea typeface="Calibri" charset="0"/>
                <a:cs typeface="Calibri" charset="0"/>
              </a:rPr>
              <a:t> </a:t>
            </a:r>
            <a:r>
              <a:rPr lang="en-US" sz="1200" dirty="0" err="1">
                <a:latin typeface="Calibri" charset="0"/>
                <a:ea typeface="Calibri" charset="0"/>
                <a:cs typeface="Calibri" charset="0"/>
              </a:rPr>
              <a:t>санхүүжүүлэх</a:t>
            </a:r>
            <a:r>
              <a:rPr lang="en-US" sz="1200" dirty="0">
                <a:latin typeface="Calibri" charset="0"/>
                <a:ea typeface="Calibri" charset="0"/>
                <a:cs typeface="Calibri" charset="0"/>
              </a:rPr>
              <a:t> </a:t>
            </a:r>
            <a:r>
              <a:rPr lang="en-US" sz="1200" dirty="0" err="1">
                <a:latin typeface="Calibri" charset="0"/>
                <a:ea typeface="Calibri" charset="0"/>
                <a:cs typeface="Calibri" charset="0"/>
              </a:rPr>
              <a:t>зорилгоор</a:t>
            </a:r>
            <a:r>
              <a:rPr lang="en-US" sz="1200" dirty="0">
                <a:latin typeface="Calibri" charset="0"/>
                <a:ea typeface="Calibri" charset="0"/>
                <a:cs typeface="Calibri" charset="0"/>
              </a:rPr>
              <a:t> </a:t>
            </a:r>
            <a:r>
              <a:rPr lang="en-US" sz="1200" dirty="0" err="1">
                <a:latin typeface="Calibri" charset="0"/>
                <a:ea typeface="Calibri" charset="0"/>
                <a:cs typeface="Calibri" charset="0"/>
              </a:rPr>
              <a:t>зайлшгүй</a:t>
            </a:r>
            <a:r>
              <a:rPr lang="en-US" sz="1200" dirty="0">
                <a:latin typeface="Calibri" charset="0"/>
                <a:ea typeface="Calibri" charset="0"/>
                <a:cs typeface="Calibri" charset="0"/>
              </a:rPr>
              <a:t> </a:t>
            </a:r>
            <a:r>
              <a:rPr lang="en-US" sz="1200" dirty="0" err="1">
                <a:latin typeface="Calibri" charset="0"/>
                <a:ea typeface="Calibri" charset="0"/>
                <a:cs typeface="Calibri" charset="0"/>
              </a:rPr>
              <a:t>авах</a:t>
            </a:r>
            <a:r>
              <a:rPr lang="en-US" sz="1200" dirty="0">
                <a:latin typeface="Calibri" charset="0"/>
                <a:ea typeface="Calibri" charset="0"/>
                <a:cs typeface="Calibri" charset="0"/>
              </a:rPr>
              <a:t> </a:t>
            </a:r>
            <a:r>
              <a:rPr lang="en-US" sz="1200" dirty="0" err="1">
                <a:latin typeface="Calibri" charset="0"/>
                <a:ea typeface="Calibri" charset="0"/>
                <a:cs typeface="Calibri" charset="0"/>
              </a:rPr>
              <a:t>зээлийн</a:t>
            </a:r>
            <a:r>
              <a:rPr lang="en-US" sz="1200" dirty="0">
                <a:latin typeface="Calibri" charset="0"/>
                <a:ea typeface="Calibri" charset="0"/>
                <a:cs typeface="Calibri" charset="0"/>
              </a:rPr>
              <a:t> </a:t>
            </a:r>
            <a:r>
              <a:rPr lang="en-US" sz="1200" dirty="0" err="1">
                <a:latin typeface="Calibri" charset="0"/>
                <a:ea typeface="Calibri" charset="0"/>
                <a:cs typeface="Calibri" charset="0"/>
              </a:rPr>
              <a:t>хэрэгцээ</a:t>
            </a:r>
            <a:r>
              <a:rPr lang="en-US" sz="1200" dirty="0">
                <a:latin typeface="Calibri" charset="0"/>
                <a:ea typeface="Calibri" charset="0"/>
                <a:cs typeface="Calibri" charset="0"/>
              </a:rPr>
              <a:t> </a:t>
            </a:r>
            <a:r>
              <a:rPr lang="en-US" sz="1200" dirty="0" err="1">
                <a:latin typeface="Calibri" charset="0"/>
                <a:ea typeface="Calibri" charset="0"/>
                <a:cs typeface="Calibri" charset="0"/>
              </a:rPr>
              <a:t>юм</a:t>
            </a:r>
            <a:r>
              <a:rPr lang="en-US" sz="1200" dirty="0">
                <a:latin typeface="Calibri" charset="0"/>
                <a:ea typeface="Calibri" charset="0"/>
                <a:cs typeface="Calibri" charset="0"/>
              </a:rPr>
              <a:t>. </a:t>
            </a:r>
            <a:r>
              <a:rPr lang="en-US" sz="1200" dirty="0" err="1">
                <a:latin typeface="Calibri" charset="0"/>
                <a:ea typeface="Calibri" charset="0"/>
                <a:cs typeface="Calibri" charset="0"/>
              </a:rPr>
              <a:t>Зээлжих</a:t>
            </a:r>
            <a:r>
              <a:rPr lang="en-US" sz="1200" dirty="0">
                <a:latin typeface="Calibri" charset="0"/>
                <a:ea typeface="Calibri" charset="0"/>
                <a:cs typeface="Calibri" charset="0"/>
              </a:rPr>
              <a:t> </a:t>
            </a:r>
            <a:r>
              <a:rPr lang="en-US" sz="1200" dirty="0" err="1">
                <a:latin typeface="Calibri" charset="0"/>
                <a:ea typeface="Calibri" charset="0"/>
                <a:cs typeface="Calibri" charset="0"/>
              </a:rPr>
              <a:t>хэрэгцээг</a:t>
            </a:r>
            <a:r>
              <a:rPr lang="en-US" sz="1200" dirty="0">
                <a:latin typeface="Calibri" charset="0"/>
                <a:ea typeface="Calibri" charset="0"/>
                <a:cs typeface="Calibri" charset="0"/>
              </a:rPr>
              <a:t> </a:t>
            </a:r>
            <a:r>
              <a:rPr lang="en-US" sz="1200" dirty="0" err="1">
                <a:latin typeface="Calibri" charset="0"/>
                <a:ea typeface="Calibri" charset="0"/>
                <a:cs typeface="Calibri" charset="0"/>
              </a:rPr>
              <a:t>тооцохдоо</a:t>
            </a:r>
            <a:r>
              <a:rPr lang="en-US" sz="1200" dirty="0">
                <a:latin typeface="Calibri" charset="0"/>
                <a:ea typeface="Calibri" charset="0"/>
                <a:cs typeface="Calibri" charset="0"/>
              </a:rPr>
              <a:t> </a:t>
            </a:r>
            <a:r>
              <a:rPr lang="en-US" sz="1200" dirty="0" err="1" smtClean="0">
                <a:latin typeface="Calibri" charset="0"/>
                <a:ea typeface="Calibri" charset="0"/>
                <a:cs typeface="Calibri" charset="0"/>
              </a:rPr>
              <a:t>төсвийн</a:t>
            </a:r>
            <a:r>
              <a:rPr lang="en-US" sz="1200" dirty="0" smtClean="0">
                <a:latin typeface="Calibri" charset="0"/>
                <a:ea typeface="Calibri" charset="0"/>
                <a:cs typeface="Calibri" charset="0"/>
              </a:rPr>
              <a:t> </a:t>
            </a:r>
            <a:r>
              <a:rPr lang="en-US" sz="1200" dirty="0" err="1" smtClean="0">
                <a:latin typeface="Calibri" charset="0"/>
                <a:ea typeface="Calibri" charset="0"/>
                <a:cs typeface="Calibri" charset="0"/>
              </a:rPr>
              <a:t>тэнцлээс</a:t>
            </a:r>
            <a:r>
              <a:rPr lang="en-US" sz="1200" dirty="0" smtClean="0">
                <a:latin typeface="Calibri" charset="0"/>
                <a:ea typeface="Calibri" charset="0"/>
                <a:cs typeface="Calibri" charset="0"/>
              </a:rPr>
              <a:t> </a:t>
            </a:r>
            <a:r>
              <a:rPr lang="en-US" sz="1200" dirty="0" err="1">
                <a:latin typeface="Calibri" charset="0"/>
                <a:ea typeface="Calibri" charset="0"/>
                <a:cs typeface="Calibri" charset="0"/>
              </a:rPr>
              <a:t>хөрөнгө</a:t>
            </a:r>
            <a:r>
              <a:rPr lang="en-US" sz="1200" dirty="0">
                <a:latin typeface="Calibri" charset="0"/>
                <a:ea typeface="Calibri" charset="0"/>
                <a:cs typeface="Calibri" charset="0"/>
              </a:rPr>
              <a:t> </a:t>
            </a:r>
            <a:r>
              <a:rPr lang="en-US" sz="1200" dirty="0" err="1">
                <a:latin typeface="Calibri" charset="0"/>
                <a:ea typeface="Calibri" charset="0"/>
                <a:cs typeface="Calibri" charset="0"/>
              </a:rPr>
              <a:t>оруулалтын</a:t>
            </a:r>
            <a:r>
              <a:rPr lang="en-US" sz="1200" dirty="0">
                <a:latin typeface="Calibri" charset="0"/>
                <a:ea typeface="Calibri" charset="0"/>
                <a:cs typeface="Calibri" charset="0"/>
              </a:rPr>
              <a:t> </a:t>
            </a:r>
            <a:r>
              <a:rPr lang="en-US" sz="1200" dirty="0" err="1">
                <a:latin typeface="Calibri" charset="0"/>
                <a:ea typeface="Calibri" charset="0"/>
                <a:cs typeface="Calibri" charset="0"/>
              </a:rPr>
              <a:t>зардлыг</a:t>
            </a:r>
            <a:r>
              <a:rPr lang="en-US" sz="1200" dirty="0">
                <a:latin typeface="Calibri" charset="0"/>
                <a:ea typeface="Calibri" charset="0"/>
                <a:cs typeface="Calibri" charset="0"/>
              </a:rPr>
              <a:t> </a:t>
            </a:r>
            <a:r>
              <a:rPr lang="en-US" sz="1200" dirty="0" err="1">
                <a:latin typeface="Calibri" charset="0"/>
                <a:ea typeface="Calibri" charset="0"/>
                <a:cs typeface="Calibri" charset="0"/>
              </a:rPr>
              <a:t>хасаж</a:t>
            </a:r>
            <a:r>
              <a:rPr lang="en-US" sz="1200" dirty="0">
                <a:latin typeface="Calibri" charset="0"/>
                <a:ea typeface="Calibri" charset="0"/>
                <a:cs typeface="Calibri" charset="0"/>
              </a:rPr>
              <a:t> </a:t>
            </a:r>
            <a:r>
              <a:rPr lang="en-US" sz="1200" dirty="0" err="1">
                <a:latin typeface="Calibri" charset="0"/>
                <a:ea typeface="Calibri" charset="0"/>
                <a:cs typeface="Calibri" charset="0"/>
              </a:rPr>
              <a:t>тооцсон</a:t>
            </a:r>
            <a:r>
              <a:rPr lang="en-US" sz="1200" dirty="0">
                <a:latin typeface="Calibri" charset="0"/>
                <a:ea typeface="Calibri" charset="0"/>
                <a:cs typeface="Calibri" charset="0"/>
              </a:rPr>
              <a:t> </a:t>
            </a:r>
            <a:r>
              <a:rPr lang="en-US" sz="1200" dirty="0" err="1">
                <a:latin typeface="Calibri" charset="0"/>
                <a:ea typeface="Calibri" charset="0"/>
                <a:cs typeface="Calibri" charset="0"/>
              </a:rPr>
              <a:t>болно</a:t>
            </a:r>
            <a:r>
              <a:rPr lang="en-US" sz="1200" dirty="0">
                <a:latin typeface="Calibri" charset="0"/>
                <a:ea typeface="Calibri" charset="0"/>
                <a:cs typeface="Calibri" charset="0"/>
              </a:rPr>
              <a:t>. </a:t>
            </a:r>
          </a:p>
        </p:txBody>
      </p:sp>
      <p:sp>
        <p:nvSpPr>
          <p:cNvPr id="24" name="TextBox 23"/>
          <p:cNvSpPr txBox="1"/>
          <p:nvPr/>
        </p:nvSpPr>
        <p:spPr>
          <a:xfrm>
            <a:off x="146670" y="1506926"/>
            <a:ext cx="3560526" cy="276999"/>
          </a:xfrm>
          <a:prstGeom prst="rect">
            <a:avLst/>
          </a:prstGeom>
          <a:noFill/>
        </p:spPr>
        <p:txBody>
          <a:bodyPr wrap="none" rtlCol="0">
            <a:spAutoFit/>
          </a:bodyPr>
          <a:lstStyle/>
          <a:p>
            <a:r>
              <a:rPr lang="en-US" sz="1200" b="1" dirty="0" err="1">
                <a:solidFill>
                  <a:schemeClr val="tx2">
                    <a:lumMod val="60000"/>
                    <a:lumOff val="40000"/>
                  </a:schemeClr>
                </a:solidFill>
              </a:rPr>
              <a:t>Төсвийн</a:t>
            </a:r>
            <a:r>
              <a:rPr lang="en-US" sz="1200" b="1" dirty="0">
                <a:solidFill>
                  <a:schemeClr val="tx2">
                    <a:lumMod val="60000"/>
                    <a:lumOff val="40000"/>
                  </a:schemeClr>
                </a:solidFill>
              </a:rPr>
              <a:t> </a:t>
            </a:r>
            <a:r>
              <a:rPr lang="en-US" sz="1200" b="1" dirty="0" err="1">
                <a:solidFill>
                  <a:schemeClr val="tx2">
                    <a:lumMod val="60000"/>
                    <a:lumOff val="40000"/>
                  </a:schemeClr>
                </a:solidFill>
              </a:rPr>
              <a:t>зээлжих</a:t>
            </a:r>
            <a:r>
              <a:rPr lang="en-US" sz="1200" b="1" dirty="0">
                <a:solidFill>
                  <a:schemeClr val="tx2">
                    <a:lumMod val="60000"/>
                    <a:lumOff val="40000"/>
                  </a:schemeClr>
                </a:solidFill>
              </a:rPr>
              <a:t> </a:t>
            </a:r>
            <a:r>
              <a:rPr lang="en-US" sz="1200" b="1" dirty="0" err="1">
                <a:solidFill>
                  <a:schemeClr val="tx2">
                    <a:lumMod val="60000"/>
                    <a:lumOff val="40000"/>
                  </a:schemeClr>
                </a:solidFill>
              </a:rPr>
              <a:t>хэрэгцээ</a:t>
            </a:r>
            <a:r>
              <a:rPr lang="en-US" sz="1200" b="1" dirty="0">
                <a:solidFill>
                  <a:schemeClr val="tx2">
                    <a:lumMod val="60000"/>
                    <a:lumOff val="40000"/>
                  </a:schemeClr>
                </a:solidFill>
              </a:rPr>
              <a:t> (</a:t>
            </a:r>
            <a:r>
              <a:rPr lang="en-US" sz="1200" b="1" dirty="0" err="1">
                <a:solidFill>
                  <a:schemeClr val="tx2">
                    <a:lumMod val="60000"/>
                    <a:lumOff val="40000"/>
                  </a:schemeClr>
                </a:solidFill>
              </a:rPr>
              <a:t>урсгал</a:t>
            </a:r>
            <a:r>
              <a:rPr lang="en-US" sz="1200" b="1" dirty="0">
                <a:solidFill>
                  <a:schemeClr val="tx2">
                    <a:lumMod val="60000"/>
                    <a:lumOff val="40000"/>
                  </a:schemeClr>
                </a:solidFill>
              </a:rPr>
              <a:t> </a:t>
            </a:r>
            <a:r>
              <a:rPr lang="en-US" sz="1200" b="1" dirty="0" err="1">
                <a:solidFill>
                  <a:schemeClr val="tx2">
                    <a:lumMod val="60000"/>
                    <a:lumOff val="40000"/>
                  </a:schemeClr>
                </a:solidFill>
              </a:rPr>
              <a:t>тэнцлийн</a:t>
            </a:r>
            <a:r>
              <a:rPr lang="en-US" sz="1200" b="1" dirty="0">
                <a:solidFill>
                  <a:schemeClr val="tx2">
                    <a:lumMod val="60000"/>
                    <a:lumOff val="40000"/>
                  </a:schemeClr>
                </a:solidFill>
              </a:rPr>
              <a:t> </a:t>
            </a:r>
            <a:r>
              <a:rPr lang="en-US" sz="1200" b="1" dirty="0" err="1" smtClean="0">
                <a:solidFill>
                  <a:schemeClr val="tx2">
                    <a:lumMod val="60000"/>
                    <a:lumOff val="40000"/>
                  </a:schemeClr>
                </a:solidFill>
              </a:rPr>
              <a:t>зөрүү</a:t>
            </a:r>
            <a:r>
              <a:rPr lang="en-US" sz="1200" b="1" dirty="0">
                <a:solidFill>
                  <a:schemeClr val="tx2">
                    <a:lumMod val="60000"/>
                    <a:lumOff val="40000"/>
                  </a:schemeClr>
                </a:solidFill>
              </a:rPr>
              <a:t>)</a:t>
            </a:r>
          </a:p>
        </p:txBody>
      </p:sp>
      <p:graphicFrame>
        <p:nvGraphicFramePr>
          <p:cNvPr id="12" name="Chart 11"/>
          <p:cNvGraphicFramePr>
            <a:graphicFrameLocks/>
          </p:cNvGraphicFramePr>
          <p:nvPr>
            <p:extLst>
              <p:ext uri="{D42A27DB-BD31-4B8C-83A1-F6EECF244321}">
                <p14:modId xmlns:p14="http://schemas.microsoft.com/office/powerpoint/2010/main" val="1732495379"/>
              </p:ext>
            </p:extLst>
          </p:nvPr>
        </p:nvGraphicFramePr>
        <p:xfrm>
          <a:off x="330200" y="2022302"/>
          <a:ext cx="8121650" cy="28141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052225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ТӨСВИЙН САНХҮҮГИЙН ТОГТВОРТОЙ БАЙДЛЫН ИНДИКАТОРУУД </a:t>
            </a: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8</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3" name="TextBox 12"/>
          <p:cNvSpPr txBox="1"/>
          <p:nvPr/>
        </p:nvSpPr>
        <p:spPr>
          <a:xfrm>
            <a:off x="162532" y="642000"/>
            <a:ext cx="8767711" cy="1200329"/>
          </a:xfrm>
          <a:prstGeom prst="rect">
            <a:avLst/>
          </a:prstGeom>
          <a:solidFill>
            <a:schemeClr val="tx2">
              <a:lumMod val="20000"/>
              <a:lumOff val="80000"/>
            </a:schemeClr>
          </a:solidFill>
          <a:ln>
            <a:solidFill>
              <a:schemeClr val="tx2">
                <a:lumMod val="40000"/>
                <a:lumOff val="60000"/>
              </a:schemeClr>
            </a:solidFill>
          </a:ln>
        </p:spPr>
        <p:txBody>
          <a:bodyPr wrap="square" rtlCol="0">
            <a:spAutoFit/>
          </a:bodyPr>
          <a:lstStyle/>
          <a:p>
            <a:pPr marL="93663" lvl="1" algn="just" fontAlgn="base">
              <a:spcAft>
                <a:spcPts val="0"/>
              </a:spcAft>
            </a:pPr>
            <a:r>
              <a:rPr lang="en-US" sz="1200" b="1" dirty="0" smtClean="0">
                <a:effectLst/>
                <a:latin typeface="Calibri" charset="0"/>
                <a:ea typeface="Calibri" charset="0"/>
                <a:cs typeface="Calibri" charset="0"/>
              </a:rPr>
              <a:t>III. </a:t>
            </a:r>
            <a:r>
              <a:rPr lang="en-US" sz="1200" b="1" dirty="0"/>
              <a:t>ӨР ТӨЛБӨР БА ОРЛОГЫН ХАРЬЦАА</a:t>
            </a:r>
            <a:r>
              <a:rPr lang="en-US" sz="1200" b="1" dirty="0" smtClean="0">
                <a:effectLst/>
              </a:rPr>
              <a:t> </a:t>
            </a:r>
            <a:endParaRPr lang="en-US" sz="1200" b="1" dirty="0" smtClean="0">
              <a:effectLst/>
              <a:latin typeface="Calibri" charset="0"/>
              <a:ea typeface="Calibri" charset="0"/>
              <a:cs typeface="Calibri" charset="0"/>
            </a:endParaRPr>
          </a:p>
          <a:p>
            <a:pPr marL="93663" algn="just" fontAlgn="base"/>
            <a:r>
              <a:rPr lang="en-US" sz="1200" dirty="0" err="1"/>
              <a:t>Төсвийн</a:t>
            </a:r>
            <a:r>
              <a:rPr lang="en-US" sz="1200" dirty="0"/>
              <a:t> </a:t>
            </a:r>
            <a:r>
              <a:rPr lang="en-US" sz="1200" dirty="0" err="1"/>
              <a:t>тэнцвэржүүлсэн</a:t>
            </a:r>
            <a:r>
              <a:rPr lang="en-US" sz="1200" dirty="0"/>
              <a:t> </a:t>
            </a:r>
            <a:r>
              <a:rPr lang="en-US" sz="1200" dirty="0" err="1"/>
              <a:t>орлогод</a:t>
            </a:r>
            <a:r>
              <a:rPr lang="en-US" sz="1200" dirty="0"/>
              <a:t> </a:t>
            </a:r>
            <a:r>
              <a:rPr lang="en-US" sz="1200" dirty="0" err="1"/>
              <a:t>эзлэх</a:t>
            </a:r>
            <a:r>
              <a:rPr lang="en-US" sz="1200" dirty="0"/>
              <a:t> </a:t>
            </a:r>
            <a:r>
              <a:rPr lang="en-US" sz="1200" dirty="0" err="1"/>
              <a:t>цэвэр</a:t>
            </a:r>
            <a:r>
              <a:rPr lang="en-US" sz="1200" dirty="0"/>
              <a:t> </a:t>
            </a:r>
            <a:r>
              <a:rPr lang="en-US" sz="1200" dirty="0" err="1"/>
              <a:t>зээлийн</a:t>
            </a:r>
            <a:r>
              <a:rPr lang="en-US" sz="1200" dirty="0"/>
              <a:t> </a:t>
            </a:r>
            <a:r>
              <a:rPr lang="en-US" sz="1200" dirty="0" err="1"/>
              <a:t>харьцаа</a:t>
            </a:r>
            <a:r>
              <a:rPr lang="en-US" sz="1200" dirty="0"/>
              <a:t> </a:t>
            </a:r>
            <a:r>
              <a:rPr lang="en-US" sz="1200" dirty="0" err="1"/>
              <a:t>нь</a:t>
            </a:r>
            <a:r>
              <a:rPr lang="en-US" sz="1200" dirty="0"/>
              <a:t> </a:t>
            </a:r>
            <a:r>
              <a:rPr lang="en-US" sz="1200" dirty="0" err="1"/>
              <a:t>улсын</a:t>
            </a:r>
            <a:r>
              <a:rPr lang="en-US" sz="1200" dirty="0"/>
              <a:t> </a:t>
            </a:r>
            <a:r>
              <a:rPr lang="en-US" sz="1200" dirty="0" err="1"/>
              <a:t>төсөвт</a:t>
            </a:r>
            <a:r>
              <a:rPr lang="en-US" sz="1200" dirty="0"/>
              <a:t> </a:t>
            </a:r>
            <a:r>
              <a:rPr lang="en-US" sz="1200" dirty="0" err="1"/>
              <a:t>учруулж</a:t>
            </a:r>
            <a:r>
              <a:rPr lang="en-US" sz="1200" dirty="0"/>
              <a:t> </a:t>
            </a:r>
            <a:r>
              <a:rPr lang="en-US" sz="1200" dirty="0" err="1"/>
              <a:t>байгаа</a:t>
            </a:r>
            <a:r>
              <a:rPr lang="en-US" sz="1200" dirty="0"/>
              <a:t> </a:t>
            </a:r>
            <a:r>
              <a:rPr lang="en-US" sz="1200" dirty="0" err="1"/>
              <a:t>санхүүгийн</a:t>
            </a:r>
            <a:r>
              <a:rPr lang="en-US" sz="1200" dirty="0"/>
              <a:t> </a:t>
            </a:r>
            <a:r>
              <a:rPr lang="en-US" sz="1200" dirty="0" err="1"/>
              <a:t>өр</a:t>
            </a:r>
            <a:r>
              <a:rPr lang="en-US" sz="1200" dirty="0"/>
              <a:t> </a:t>
            </a:r>
            <a:r>
              <a:rPr lang="en-US" sz="1200" dirty="0" err="1"/>
              <a:t>төлбөрийн</a:t>
            </a:r>
            <a:r>
              <a:rPr lang="en-US" sz="1200" dirty="0"/>
              <a:t> </a:t>
            </a:r>
            <a:r>
              <a:rPr lang="en-US" sz="1200" dirty="0" err="1"/>
              <a:t>дарамтыг</a:t>
            </a:r>
            <a:r>
              <a:rPr lang="en-US" sz="1200" dirty="0"/>
              <a:t> </a:t>
            </a:r>
            <a:r>
              <a:rPr lang="en-US" sz="1200" dirty="0" err="1"/>
              <a:t>илэрхийлэх</a:t>
            </a:r>
            <a:r>
              <a:rPr lang="en-US" sz="1200" dirty="0"/>
              <a:t> </a:t>
            </a:r>
            <a:r>
              <a:rPr lang="en-US" sz="1200" dirty="0" err="1"/>
              <a:t>үзүүлэлт</a:t>
            </a:r>
            <a:r>
              <a:rPr lang="en-US" sz="1200" dirty="0"/>
              <a:t> </a:t>
            </a:r>
            <a:r>
              <a:rPr lang="en-US" sz="1200" dirty="0" err="1"/>
              <a:t>юм</a:t>
            </a:r>
            <a:r>
              <a:rPr lang="en-US" sz="1200" dirty="0"/>
              <a:t>. </a:t>
            </a:r>
            <a:r>
              <a:rPr lang="en-US" sz="1200" dirty="0" err="1"/>
              <a:t>Харьцаа</a:t>
            </a:r>
            <a:r>
              <a:rPr lang="en-US" sz="1200" dirty="0"/>
              <a:t> </a:t>
            </a:r>
            <a:r>
              <a:rPr lang="en-US" sz="1200" dirty="0" err="1"/>
              <a:t>нь</a:t>
            </a:r>
            <a:r>
              <a:rPr lang="en-US" sz="1200" dirty="0"/>
              <a:t> </a:t>
            </a:r>
            <a:r>
              <a:rPr lang="en-US" sz="1200" dirty="0" err="1"/>
              <a:t>өндөр</a:t>
            </a:r>
            <a:r>
              <a:rPr lang="en-US" sz="1200" dirty="0"/>
              <a:t> </a:t>
            </a:r>
            <a:r>
              <a:rPr lang="en-US" sz="1200" dirty="0" err="1"/>
              <a:t>байвал</a:t>
            </a:r>
            <a:r>
              <a:rPr lang="en-US" sz="1200" dirty="0"/>
              <a:t> </a:t>
            </a:r>
            <a:r>
              <a:rPr lang="en-US" sz="1200" dirty="0" err="1"/>
              <a:t>урсгал</a:t>
            </a:r>
            <a:r>
              <a:rPr lang="en-US" sz="1200" dirty="0"/>
              <a:t> </a:t>
            </a:r>
            <a:r>
              <a:rPr lang="en-US" sz="1200" dirty="0" err="1"/>
              <a:t>орлогод</a:t>
            </a:r>
            <a:r>
              <a:rPr lang="en-US" sz="1200" dirty="0"/>
              <a:t> </a:t>
            </a:r>
            <a:r>
              <a:rPr lang="en-US" sz="1200" dirty="0" err="1"/>
              <a:t>учрах</a:t>
            </a:r>
            <a:r>
              <a:rPr lang="en-US" sz="1200" dirty="0"/>
              <a:t> </a:t>
            </a:r>
            <a:r>
              <a:rPr lang="en-US" sz="1200" dirty="0" err="1"/>
              <a:t>өр</a:t>
            </a:r>
            <a:r>
              <a:rPr lang="en-US" sz="1200" dirty="0"/>
              <a:t> </a:t>
            </a:r>
            <a:r>
              <a:rPr lang="en-US" sz="1200" dirty="0" err="1"/>
              <a:t>төлбөрийн</a:t>
            </a:r>
            <a:r>
              <a:rPr lang="en-US" sz="1200" dirty="0"/>
              <a:t> </a:t>
            </a:r>
            <a:r>
              <a:rPr lang="en-US" sz="1200" dirty="0" err="1"/>
              <a:t>дарамт</a:t>
            </a:r>
            <a:r>
              <a:rPr lang="en-US" sz="1200" dirty="0"/>
              <a:t> </a:t>
            </a:r>
            <a:r>
              <a:rPr lang="en-US" sz="1200" dirty="0" err="1"/>
              <a:t>өндөр</a:t>
            </a:r>
            <a:r>
              <a:rPr lang="en-US" sz="1200" dirty="0"/>
              <a:t> </a:t>
            </a:r>
            <a:r>
              <a:rPr lang="en-US" sz="1200" dirty="0" err="1"/>
              <a:t>буюу</a:t>
            </a:r>
            <a:r>
              <a:rPr lang="en-US" sz="1200" dirty="0"/>
              <a:t> </a:t>
            </a:r>
            <a:r>
              <a:rPr lang="en-US" sz="1200" dirty="0" err="1"/>
              <a:t>өр</a:t>
            </a:r>
            <a:r>
              <a:rPr lang="en-US" sz="1200" dirty="0"/>
              <a:t> </a:t>
            </a:r>
            <a:r>
              <a:rPr lang="en-US" sz="1200" dirty="0" err="1"/>
              <a:t>төлбөрөө</a:t>
            </a:r>
            <a:r>
              <a:rPr lang="en-US" sz="1200" dirty="0"/>
              <a:t> </a:t>
            </a:r>
            <a:r>
              <a:rPr lang="en-US" sz="1200" dirty="0" err="1"/>
              <a:t>төлөх</a:t>
            </a:r>
            <a:r>
              <a:rPr lang="en-US" sz="1200" dirty="0"/>
              <a:t> </a:t>
            </a:r>
            <a:r>
              <a:rPr lang="en-US" sz="1200" dirty="0" err="1"/>
              <a:t>чадвар</a:t>
            </a:r>
            <a:r>
              <a:rPr lang="en-US" sz="1200" dirty="0"/>
              <a:t> </a:t>
            </a:r>
            <a:r>
              <a:rPr lang="en-US" sz="1200" dirty="0" err="1"/>
              <a:t>сул</a:t>
            </a:r>
            <a:r>
              <a:rPr lang="en-US" sz="1200" dirty="0"/>
              <a:t> </a:t>
            </a:r>
            <a:r>
              <a:rPr lang="en-US" sz="1200" dirty="0" err="1"/>
              <a:t>байгааг</a:t>
            </a:r>
            <a:r>
              <a:rPr lang="en-US" sz="1200" dirty="0"/>
              <a:t> </a:t>
            </a:r>
            <a:r>
              <a:rPr lang="en-US" sz="1200" dirty="0" err="1"/>
              <a:t>илэрхийлдэг</a:t>
            </a:r>
            <a:r>
              <a:rPr lang="en-US" sz="1200" dirty="0"/>
              <a:t> </a:t>
            </a:r>
            <a:r>
              <a:rPr lang="en-US" sz="1200" dirty="0" err="1"/>
              <a:t>бол</a:t>
            </a:r>
            <a:r>
              <a:rPr lang="en-US" sz="1200" dirty="0"/>
              <a:t> </a:t>
            </a:r>
            <a:r>
              <a:rPr lang="en-US" sz="1200" dirty="0" err="1"/>
              <a:t>энэ</a:t>
            </a:r>
            <a:r>
              <a:rPr lang="en-US" sz="1200" dirty="0"/>
              <a:t> </a:t>
            </a:r>
            <a:r>
              <a:rPr lang="en-US" sz="1200" dirty="0" err="1"/>
              <a:t>харьцаа</a:t>
            </a:r>
            <a:r>
              <a:rPr lang="en-US" sz="1200" dirty="0"/>
              <a:t> </a:t>
            </a:r>
            <a:r>
              <a:rPr lang="en-US" sz="1200" dirty="0" err="1"/>
              <a:t>нь</a:t>
            </a:r>
            <a:r>
              <a:rPr lang="en-US" sz="1200" dirty="0"/>
              <a:t> </a:t>
            </a:r>
            <a:r>
              <a:rPr lang="en-US" sz="1200" dirty="0" err="1"/>
              <a:t>бага</a:t>
            </a:r>
            <a:r>
              <a:rPr lang="en-US" sz="1200" dirty="0"/>
              <a:t> </a:t>
            </a:r>
            <a:r>
              <a:rPr lang="en-US" sz="1200" dirty="0" err="1"/>
              <a:t>буюу</a:t>
            </a:r>
            <a:r>
              <a:rPr lang="en-US" sz="1200" dirty="0"/>
              <a:t> 0 </a:t>
            </a:r>
            <a:r>
              <a:rPr lang="en-US" sz="1200" dirty="0" err="1"/>
              <a:t>рүү</a:t>
            </a:r>
            <a:r>
              <a:rPr lang="en-US" sz="1200" dirty="0"/>
              <a:t> </a:t>
            </a:r>
            <a:r>
              <a:rPr lang="en-US" sz="1200" dirty="0" err="1"/>
              <a:t>тэмүүлэх</a:t>
            </a:r>
            <a:r>
              <a:rPr lang="en-US" sz="1200" dirty="0"/>
              <a:t> </a:t>
            </a:r>
            <a:r>
              <a:rPr lang="en-US" sz="1200" dirty="0" err="1"/>
              <a:t>тусам</a:t>
            </a:r>
            <a:r>
              <a:rPr lang="en-US" sz="1200" dirty="0"/>
              <a:t> </a:t>
            </a:r>
            <a:r>
              <a:rPr lang="en-US" sz="1200" dirty="0" err="1"/>
              <a:t>өрийн</a:t>
            </a:r>
            <a:r>
              <a:rPr lang="en-US" sz="1200" dirty="0"/>
              <a:t> </a:t>
            </a:r>
            <a:r>
              <a:rPr lang="en-US" sz="1200" dirty="0" err="1"/>
              <a:t>дарамт</a:t>
            </a:r>
            <a:r>
              <a:rPr lang="en-US" sz="1200" dirty="0"/>
              <a:t> </a:t>
            </a:r>
            <a:r>
              <a:rPr lang="en-US" sz="1200" dirty="0" err="1"/>
              <a:t>бага</a:t>
            </a:r>
            <a:r>
              <a:rPr lang="en-US" sz="1200" dirty="0"/>
              <a:t>, </a:t>
            </a:r>
            <a:r>
              <a:rPr lang="en-US" sz="1200" dirty="0" err="1"/>
              <a:t>өр</a:t>
            </a:r>
            <a:r>
              <a:rPr lang="en-US" sz="1200" dirty="0"/>
              <a:t> </a:t>
            </a:r>
            <a:r>
              <a:rPr lang="en-US" sz="1200" dirty="0" err="1"/>
              <a:t>төлбөрөө</a:t>
            </a:r>
            <a:r>
              <a:rPr lang="en-US" sz="1200" dirty="0"/>
              <a:t> </a:t>
            </a:r>
            <a:r>
              <a:rPr lang="en-US" sz="1200" dirty="0" err="1"/>
              <a:t>барагдуулах</a:t>
            </a:r>
            <a:r>
              <a:rPr lang="en-US" sz="1200" dirty="0"/>
              <a:t> </a:t>
            </a:r>
            <a:r>
              <a:rPr lang="en-US" sz="1200" dirty="0" err="1"/>
              <a:t>чадвар</a:t>
            </a:r>
            <a:r>
              <a:rPr lang="en-US" sz="1200" dirty="0"/>
              <a:t> </a:t>
            </a:r>
            <a:r>
              <a:rPr lang="en-US" sz="1200" dirty="0" err="1"/>
              <a:t>сайн</a:t>
            </a:r>
            <a:r>
              <a:rPr lang="en-US" sz="1200" dirty="0"/>
              <a:t> </a:t>
            </a:r>
            <a:r>
              <a:rPr lang="en-US" sz="1200" dirty="0" err="1"/>
              <a:t>гэж</a:t>
            </a:r>
            <a:r>
              <a:rPr lang="en-US" sz="1200" dirty="0"/>
              <a:t> </a:t>
            </a:r>
            <a:r>
              <a:rPr lang="en-US" sz="1200" dirty="0" err="1"/>
              <a:t>үздэг</a:t>
            </a:r>
            <a:r>
              <a:rPr lang="en-US" sz="1200" dirty="0"/>
              <a:t> </a:t>
            </a:r>
            <a:r>
              <a:rPr lang="en-US" sz="1200" dirty="0" err="1"/>
              <a:t>байна</a:t>
            </a:r>
            <a:r>
              <a:rPr lang="en-US" sz="1200" dirty="0"/>
              <a:t>. </a:t>
            </a:r>
            <a:r>
              <a:rPr lang="en-US" sz="1200" dirty="0" err="1"/>
              <a:t>Мөн</a:t>
            </a:r>
            <a:r>
              <a:rPr lang="en-US" sz="1200" dirty="0"/>
              <a:t> </a:t>
            </a:r>
            <a:r>
              <a:rPr lang="en-US" sz="1200" dirty="0" err="1"/>
              <a:t>энэхүү</a:t>
            </a:r>
            <a:r>
              <a:rPr lang="en-US" sz="1200" dirty="0"/>
              <a:t> </a:t>
            </a:r>
            <a:r>
              <a:rPr lang="en-US" sz="1200" dirty="0" err="1"/>
              <a:t>харьцаа</a:t>
            </a:r>
            <a:r>
              <a:rPr lang="en-US" sz="1200" dirty="0"/>
              <a:t> </a:t>
            </a:r>
            <a:r>
              <a:rPr lang="en-US" sz="1200" dirty="0" err="1"/>
              <a:t>хугацааны</a:t>
            </a:r>
            <a:r>
              <a:rPr lang="en-US" sz="1200" dirty="0"/>
              <a:t> </a:t>
            </a:r>
            <a:r>
              <a:rPr lang="en-US" sz="1200" dirty="0" err="1"/>
              <a:t>дагуу</a:t>
            </a:r>
            <a:r>
              <a:rPr lang="en-US" sz="1200" dirty="0"/>
              <a:t> </a:t>
            </a:r>
            <a:r>
              <a:rPr lang="en-US" sz="1200" dirty="0" err="1"/>
              <a:t>нь</a:t>
            </a:r>
            <a:r>
              <a:rPr lang="en-US" sz="1200" dirty="0"/>
              <a:t> </a:t>
            </a:r>
            <a:r>
              <a:rPr lang="en-US" sz="1200" dirty="0" err="1"/>
              <a:t>тогтмол</a:t>
            </a:r>
            <a:r>
              <a:rPr lang="en-US" sz="1200" dirty="0"/>
              <a:t> </a:t>
            </a:r>
            <a:r>
              <a:rPr lang="en-US" sz="1200" dirty="0" err="1"/>
              <a:t>байх</a:t>
            </a:r>
            <a:r>
              <a:rPr lang="en-US" sz="1200" dirty="0"/>
              <a:t> </a:t>
            </a:r>
            <a:r>
              <a:rPr lang="en-US" sz="1200" dirty="0" err="1"/>
              <a:t>нь</a:t>
            </a:r>
            <a:r>
              <a:rPr lang="en-US" sz="1200" dirty="0"/>
              <a:t> </a:t>
            </a:r>
            <a:r>
              <a:rPr lang="en-US" sz="1200" dirty="0" err="1"/>
              <a:t>улсын</a:t>
            </a:r>
            <a:r>
              <a:rPr lang="en-US" sz="1200" dirty="0"/>
              <a:t> </a:t>
            </a:r>
            <a:r>
              <a:rPr lang="en-US" sz="1200" dirty="0" err="1"/>
              <a:t>төсвийн</a:t>
            </a:r>
            <a:r>
              <a:rPr lang="en-US" sz="1200" dirty="0"/>
              <a:t> </a:t>
            </a:r>
            <a:r>
              <a:rPr lang="en-US" sz="1200" dirty="0" err="1"/>
              <a:t>тогтвортой</a:t>
            </a:r>
            <a:r>
              <a:rPr lang="en-US" sz="1200" dirty="0"/>
              <a:t> </a:t>
            </a:r>
            <a:r>
              <a:rPr lang="en-US" sz="1200" dirty="0" err="1"/>
              <a:t>байдлыг</a:t>
            </a:r>
            <a:r>
              <a:rPr lang="en-US" sz="1200" dirty="0"/>
              <a:t> </a:t>
            </a:r>
            <a:r>
              <a:rPr lang="en-US" sz="1200" dirty="0" err="1"/>
              <a:t>илэрхийлэх</a:t>
            </a:r>
            <a:r>
              <a:rPr lang="en-US" sz="1200" dirty="0"/>
              <a:t> </a:t>
            </a:r>
            <a:r>
              <a:rPr lang="en-US" sz="1200" dirty="0" err="1"/>
              <a:t>үзүүлэлт</a:t>
            </a:r>
            <a:r>
              <a:rPr lang="en-US" sz="1200" dirty="0"/>
              <a:t> </a:t>
            </a:r>
            <a:r>
              <a:rPr lang="en-US" sz="1200" dirty="0" err="1"/>
              <a:t>болох</a:t>
            </a:r>
            <a:r>
              <a:rPr lang="en-US" sz="1200" dirty="0"/>
              <a:t> </a:t>
            </a:r>
            <a:r>
              <a:rPr lang="en-US" sz="1200" dirty="0" err="1"/>
              <a:t>юм</a:t>
            </a:r>
            <a:r>
              <a:rPr lang="en-US" sz="1200" dirty="0"/>
              <a:t>. </a:t>
            </a:r>
          </a:p>
        </p:txBody>
      </p:sp>
      <p:sp>
        <p:nvSpPr>
          <p:cNvPr id="26" name="TextBox 25"/>
          <p:cNvSpPr txBox="1"/>
          <p:nvPr/>
        </p:nvSpPr>
        <p:spPr>
          <a:xfrm>
            <a:off x="140352" y="4687724"/>
            <a:ext cx="8783573" cy="830997"/>
          </a:xfrm>
          <a:prstGeom prst="rect">
            <a:avLst/>
          </a:prstGeom>
          <a:noFill/>
        </p:spPr>
        <p:txBody>
          <a:bodyPr wrap="square" rtlCol="0">
            <a:spAutoFit/>
          </a:bodyPr>
          <a:lstStyle/>
          <a:p>
            <a:pPr marL="171450" indent="-171450" algn="just">
              <a:buClr>
                <a:srgbClr val="00B0F0"/>
              </a:buClr>
              <a:buFont typeface="Wingdings" charset="2"/>
              <a:buChar char="§"/>
            </a:pPr>
            <a:r>
              <a:rPr lang="en-US" sz="1200" dirty="0"/>
              <a:t>2017 </a:t>
            </a:r>
            <a:r>
              <a:rPr lang="en-US" sz="1200" dirty="0" err="1"/>
              <a:t>оны</a:t>
            </a:r>
            <a:r>
              <a:rPr lang="en-US" sz="1200" dirty="0"/>
              <a:t> </a:t>
            </a:r>
            <a:r>
              <a:rPr lang="en-US" sz="1200" dirty="0" err="1"/>
              <a:t>төсвийн</a:t>
            </a:r>
            <a:r>
              <a:rPr lang="en-US" sz="1200" dirty="0"/>
              <a:t> </a:t>
            </a:r>
            <a:r>
              <a:rPr lang="en-US" sz="1200" dirty="0" err="1"/>
              <a:t>төсөлд</a:t>
            </a:r>
            <a:r>
              <a:rPr lang="en-US" sz="1200" dirty="0"/>
              <a:t> </a:t>
            </a:r>
            <a:r>
              <a:rPr lang="en-US" sz="1200" dirty="0" err="1" smtClean="0"/>
              <a:t>цэвэр</a:t>
            </a:r>
            <a:r>
              <a:rPr lang="en-US" sz="1200" dirty="0" smtClean="0"/>
              <a:t> </a:t>
            </a:r>
            <a:r>
              <a:rPr lang="en-US" sz="1200" dirty="0" err="1" smtClean="0"/>
              <a:t>зээл</a:t>
            </a:r>
            <a:r>
              <a:rPr lang="en-US" sz="1200" dirty="0" smtClean="0"/>
              <a:t> </a:t>
            </a:r>
            <a:r>
              <a:rPr lang="en-US" sz="1200" dirty="0" err="1"/>
              <a:t>ба</a:t>
            </a:r>
            <a:r>
              <a:rPr lang="en-US" sz="1200" dirty="0"/>
              <a:t> </a:t>
            </a:r>
            <a:r>
              <a:rPr lang="en-US" sz="1200" dirty="0" err="1"/>
              <a:t>орлогын</a:t>
            </a:r>
            <a:r>
              <a:rPr lang="en-US" sz="1200" dirty="0"/>
              <a:t> </a:t>
            </a:r>
            <a:r>
              <a:rPr lang="en-US" sz="1200" dirty="0" err="1" smtClean="0"/>
              <a:t>харьцаа</a:t>
            </a:r>
            <a:r>
              <a:rPr lang="en-US" sz="1200" dirty="0" smtClean="0"/>
              <a:t> 0.02 </a:t>
            </a:r>
            <a:r>
              <a:rPr lang="en-US" sz="1200" dirty="0" err="1"/>
              <a:t>болж</a:t>
            </a:r>
            <a:r>
              <a:rPr lang="en-US" sz="1200" dirty="0"/>
              <a:t> </a:t>
            </a:r>
            <a:r>
              <a:rPr lang="en-US" sz="1200" dirty="0" err="1"/>
              <a:t>буурахаар</a:t>
            </a:r>
            <a:r>
              <a:rPr lang="en-US" sz="1200" dirty="0"/>
              <a:t> </a:t>
            </a:r>
            <a:r>
              <a:rPr lang="en-US" sz="1200" dirty="0" err="1" smtClean="0"/>
              <a:t>тооцсон</a:t>
            </a:r>
            <a:r>
              <a:rPr lang="en-US" sz="1200" dirty="0" smtClean="0"/>
              <a:t> </a:t>
            </a:r>
            <a:r>
              <a:rPr lang="en-US" sz="1200" dirty="0" err="1"/>
              <a:t>боловч</a:t>
            </a:r>
            <a:r>
              <a:rPr lang="en-US" sz="1200" dirty="0"/>
              <a:t> </a:t>
            </a:r>
            <a:r>
              <a:rPr lang="en-US" sz="1200" dirty="0" err="1"/>
              <a:t>эдийн</a:t>
            </a:r>
            <a:r>
              <a:rPr lang="en-US" sz="1200" dirty="0"/>
              <a:t> </a:t>
            </a:r>
            <a:r>
              <a:rPr lang="en-US" sz="1200" dirty="0" err="1"/>
              <a:t>засгийн</a:t>
            </a:r>
            <a:r>
              <a:rPr lang="en-US" sz="1200" dirty="0"/>
              <a:t> </a:t>
            </a:r>
            <a:r>
              <a:rPr lang="en-US" sz="1200" dirty="0" err="1"/>
              <a:t>хүндрэлтэй</a:t>
            </a:r>
            <a:r>
              <a:rPr lang="en-US" sz="1200" dirty="0"/>
              <a:t> </a:t>
            </a:r>
            <a:r>
              <a:rPr lang="en-US" sz="1200" dirty="0" err="1"/>
              <a:t>байгаа</a:t>
            </a:r>
            <a:r>
              <a:rPr lang="en-US" sz="1200" dirty="0"/>
              <a:t> </a:t>
            </a:r>
            <a:r>
              <a:rPr lang="en-US" sz="1200" dirty="0" err="1"/>
              <a:t>үед</a:t>
            </a:r>
            <a:r>
              <a:rPr lang="en-US" sz="1200" dirty="0"/>
              <a:t> </a:t>
            </a:r>
            <a:r>
              <a:rPr lang="en-US" sz="1200" dirty="0" err="1"/>
              <a:t>урсгал</a:t>
            </a:r>
            <a:r>
              <a:rPr lang="en-US" sz="1200" dirty="0"/>
              <a:t> </a:t>
            </a:r>
            <a:r>
              <a:rPr lang="en-US" sz="1200" dirty="0" err="1"/>
              <a:t>орлогын</a:t>
            </a:r>
            <a:r>
              <a:rPr lang="en-US" sz="1200" dirty="0"/>
              <a:t> </a:t>
            </a:r>
            <a:r>
              <a:rPr lang="en-US" sz="1200" dirty="0" err="1"/>
              <a:t>хэт</a:t>
            </a:r>
            <a:r>
              <a:rPr lang="en-US" sz="1200" dirty="0"/>
              <a:t> </a:t>
            </a:r>
            <a:r>
              <a:rPr lang="en-US" sz="1200" dirty="0" err="1"/>
              <a:t>өөдрөг</a:t>
            </a:r>
            <a:r>
              <a:rPr lang="en-US" sz="1200" dirty="0"/>
              <a:t> </a:t>
            </a:r>
            <a:r>
              <a:rPr lang="en-US" sz="1200" dirty="0" err="1"/>
              <a:t>төсөөлөл</a:t>
            </a:r>
            <a:r>
              <a:rPr lang="en-US" sz="1200" dirty="0"/>
              <a:t> </a:t>
            </a:r>
            <a:r>
              <a:rPr lang="en-US" sz="1200" dirty="0" err="1"/>
              <a:t>нь</a:t>
            </a:r>
            <a:r>
              <a:rPr lang="en-US" sz="1200" dirty="0"/>
              <a:t> </a:t>
            </a:r>
            <a:r>
              <a:rPr lang="en-US" sz="1200" dirty="0" err="1"/>
              <a:t>биелэхгүй</a:t>
            </a:r>
            <a:r>
              <a:rPr lang="en-US" sz="1200" dirty="0"/>
              <a:t> </a:t>
            </a:r>
            <a:r>
              <a:rPr lang="en-US" sz="1200" dirty="0" err="1"/>
              <a:t>байх</a:t>
            </a:r>
            <a:r>
              <a:rPr lang="en-US" sz="1200" dirty="0"/>
              <a:t> </a:t>
            </a:r>
            <a:r>
              <a:rPr lang="en-US" sz="1200" dirty="0" err="1"/>
              <a:t>магадлал</a:t>
            </a:r>
            <a:r>
              <a:rPr lang="en-US" sz="1200" dirty="0"/>
              <a:t> </a:t>
            </a:r>
            <a:r>
              <a:rPr lang="en-US" sz="1200" dirty="0" err="1"/>
              <a:t>өндөр</a:t>
            </a:r>
            <a:r>
              <a:rPr lang="en-US" sz="1200" dirty="0"/>
              <a:t>, </a:t>
            </a:r>
            <a:r>
              <a:rPr lang="en-US" sz="1200" dirty="0" err="1"/>
              <a:t>урсгал</a:t>
            </a:r>
            <a:r>
              <a:rPr lang="en-US" sz="1200" dirty="0"/>
              <a:t> </a:t>
            </a:r>
            <a:r>
              <a:rPr lang="en-US" sz="1200" dirty="0" err="1"/>
              <a:t>зардлыг</a:t>
            </a:r>
            <a:r>
              <a:rPr lang="en-US" sz="1200" dirty="0"/>
              <a:t> </a:t>
            </a:r>
            <a:r>
              <a:rPr lang="en-US" sz="1200" dirty="0" err="1"/>
              <a:t>өсгөж</a:t>
            </a:r>
            <a:r>
              <a:rPr lang="en-US" sz="1200" dirty="0"/>
              <a:t> </a:t>
            </a:r>
            <a:r>
              <a:rPr lang="en-US" sz="1200" dirty="0" err="1"/>
              <a:t>төлөвлөсөн</a:t>
            </a:r>
            <a:r>
              <a:rPr lang="en-US" sz="1200" dirty="0"/>
              <a:t> </a:t>
            </a:r>
            <a:r>
              <a:rPr lang="en-US" sz="1200" dirty="0" err="1"/>
              <a:t>тул</a:t>
            </a:r>
            <a:r>
              <a:rPr lang="en-US" sz="1200" dirty="0"/>
              <a:t> </a:t>
            </a:r>
            <a:r>
              <a:rPr lang="en-US" sz="1200" dirty="0" err="1"/>
              <a:t>санхүүжилтийн</a:t>
            </a:r>
            <a:r>
              <a:rPr lang="en-US" sz="1200" dirty="0"/>
              <a:t> </a:t>
            </a:r>
            <a:r>
              <a:rPr lang="en-US" sz="1200" dirty="0" err="1"/>
              <a:t>дутагдал</a:t>
            </a:r>
            <a:r>
              <a:rPr lang="en-US" sz="1200" dirty="0"/>
              <a:t> </a:t>
            </a:r>
            <a:r>
              <a:rPr lang="en-US" sz="1200" dirty="0" err="1"/>
              <a:t>үүсч</a:t>
            </a:r>
            <a:r>
              <a:rPr lang="en-US" sz="1200" dirty="0"/>
              <a:t> </a:t>
            </a:r>
            <a:r>
              <a:rPr lang="en-US" sz="1200" dirty="0" err="1"/>
              <a:t>уг</a:t>
            </a:r>
            <a:r>
              <a:rPr lang="en-US" sz="1200" dirty="0"/>
              <a:t> </a:t>
            </a:r>
            <a:r>
              <a:rPr lang="en-US" sz="1200" dirty="0" err="1"/>
              <a:t>харьцаа</a:t>
            </a:r>
            <a:r>
              <a:rPr lang="en-US" sz="1200" dirty="0"/>
              <a:t> </a:t>
            </a:r>
            <a:r>
              <a:rPr lang="en-US" sz="1200" dirty="0" err="1"/>
              <a:t>илүү</a:t>
            </a:r>
            <a:r>
              <a:rPr lang="en-US" sz="1200" dirty="0"/>
              <a:t> </a:t>
            </a:r>
            <a:r>
              <a:rPr lang="en-US" sz="1200" dirty="0" err="1"/>
              <a:t>өндөр</a:t>
            </a:r>
            <a:r>
              <a:rPr lang="en-US" sz="1200" dirty="0"/>
              <a:t> </a:t>
            </a:r>
            <a:r>
              <a:rPr lang="en-US" sz="1200" dirty="0" err="1"/>
              <a:t>гарах</a:t>
            </a:r>
            <a:r>
              <a:rPr lang="en-US" sz="1200" dirty="0"/>
              <a:t> </a:t>
            </a:r>
            <a:r>
              <a:rPr lang="en-US" sz="1200" dirty="0" err="1"/>
              <a:t>магадлалтай</a:t>
            </a:r>
            <a:r>
              <a:rPr lang="en-US" sz="1200" dirty="0" smtClean="0"/>
              <a:t>. </a:t>
            </a:r>
            <a:r>
              <a:rPr lang="en-US" sz="1200" dirty="0" err="1" smtClean="0"/>
              <a:t>Мөн</a:t>
            </a:r>
            <a:r>
              <a:rPr lang="en-US" sz="1200" dirty="0"/>
              <a:t> </a:t>
            </a:r>
            <a:r>
              <a:rPr lang="en-US" sz="1200" dirty="0" err="1" smtClean="0"/>
              <a:t>хүүгийн</a:t>
            </a:r>
            <a:r>
              <a:rPr lang="en-US" sz="1200" dirty="0" smtClean="0"/>
              <a:t> </a:t>
            </a:r>
            <a:r>
              <a:rPr lang="en-US" sz="1200" dirty="0" err="1" smtClean="0"/>
              <a:t>төлбөрийг</a:t>
            </a:r>
            <a:r>
              <a:rPr lang="en-US" sz="1200" dirty="0" smtClean="0"/>
              <a:t> </a:t>
            </a:r>
            <a:r>
              <a:rPr lang="en-US" sz="1200" dirty="0" err="1" smtClean="0"/>
              <a:t>оруулж</a:t>
            </a:r>
            <a:r>
              <a:rPr lang="en-US" sz="1200" dirty="0" smtClean="0"/>
              <a:t> </a:t>
            </a:r>
            <a:r>
              <a:rPr lang="en-US" sz="1200" dirty="0" err="1" smtClean="0"/>
              <a:t>тооцвол</a:t>
            </a:r>
            <a:r>
              <a:rPr lang="en-US" sz="1200" dirty="0" smtClean="0"/>
              <a:t> </a:t>
            </a:r>
            <a:r>
              <a:rPr lang="en-US" sz="1200" dirty="0" err="1" smtClean="0"/>
              <a:t>орлогод</a:t>
            </a:r>
            <a:r>
              <a:rPr lang="en-US" sz="1200" dirty="0" smtClean="0"/>
              <a:t> </a:t>
            </a:r>
            <a:r>
              <a:rPr lang="en-US" sz="1200" dirty="0" err="1" smtClean="0"/>
              <a:t>ирэх</a:t>
            </a:r>
            <a:r>
              <a:rPr lang="en-US" sz="1200" dirty="0" smtClean="0"/>
              <a:t> </a:t>
            </a:r>
            <a:r>
              <a:rPr lang="en-US" sz="1200" dirty="0" err="1" smtClean="0"/>
              <a:t>дарамт</a:t>
            </a:r>
            <a:r>
              <a:rPr lang="en-US" sz="1200" dirty="0" smtClean="0"/>
              <a:t> </a:t>
            </a:r>
            <a:r>
              <a:rPr lang="en-US" sz="1200" dirty="0" err="1" smtClean="0"/>
              <a:t>өндөр</a:t>
            </a:r>
            <a:r>
              <a:rPr lang="en-US" sz="1200" dirty="0" smtClean="0"/>
              <a:t> </a:t>
            </a:r>
            <a:r>
              <a:rPr lang="en-US" sz="1200" dirty="0" err="1" smtClean="0"/>
              <a:t>хэвээр</a:t>
            </a:r>
            <a:r>
              <a:rPr lang="en-US" sz="1200" dirty="0" smtClean="0"/>
              <a:t> </a:t>
            </a:r>
            <a:r>
              <a:rPr lang="en-US" sz="1200" dirty="0" err="1" smtClean="0"/>
              <a:t>байна</a:t>
            </a:r>
            <a:endParaRPr lang="en-US" sz="1200" dirty="0"/>
          </a:p>
        </p:txBody>
      </p:sp>
      <p:graphicFrame>
        <p:nvGraphicFramePr>
          <p:cNvPr id="17" name="Chart 16"/>
          <p:cNvGraphicFramePr>
            <a:graphicFrameLocks/>
          </p:cNvGraphicFramePr>
          <p:nvPr>
            <p:extLst>
              <p:ext uri="{D42A27DB-BD31-4B8C-83A1-F6EECF244321}">
                <p14:modId xmlns:p14="http://schemas.microsoft.com/office/powerpoint/2010/main" val="1979343732"/>
              </p:ext>
            </p:extLst>
          </p:nvPr>
        </p:nvGraphicFramePr>
        <p:xfrm>
          <a:off x="162531" y="1849772"/>
          <a:ext cx="8761393" cy="283795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732800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756"/>
            <a:ext cx="1986844"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r">
              <a:lnSpc>
                <a:spcPct val="125000"/>
              </a:lnSpc>
            </a:pPr>
            <a:r>
              <a:rPr kumimoji="0" lang="en-US" altLang="en-US" sz="600" b="1" i="0" u="none" strike="noStrike" cap="none" normalizeH="0" baseline="0" dirty="0" smtClean="0">
                <a:ln>
                  <a:noFill/>
                </a:ln>
                <a:solidFill>
                  <a:schemeClr val="bg1"/>
                </a:solidFill>
                <a:effectLst/>
                <a:latin typeface="Arial" charset="0"/>
              </a:rPr>
              <a:t>МОНГОЛ УЛСЫН 2017 ОНЫ НЭГДСЭН ТӨСВИЙН </a:t>
            </a:r>
            <a:r>
              <a:rPr kumimoji="0" lang="en-US" altLang="en-US" sz="600" b="1" i="0" u="none" strike="noStrike" cap="none" normalizeH="0" dirty="0" smtClean="0">
                <a:ln>
                  <a:noFill/>
                </a:ln>
                <a:solidFill>
                  <a:schemeClr val="bg1"/>
                </a:solidFill>
                <a:effectLst/>
                <a:latin typeface="Arial" charset="0"/>
              </a:rPr>
              <a:t> </a:t>
            </a:r>
            <a:r>
              <a:rPr kumimoji="0" lang="en-US" altLang="en-US" sz="600" b="1" i="0" u="none" strike="noStrike" cap="none" normalizeH="0" baseline="0" dirty="0" smtClean="0">
                <a:ln>
                  <a:noFill/>
                </a:ln>
                <a:solidFill>
                  <a:schemeClr val="bg1"/>
                </a:solidFill>
                <a:effectLst/>
                <a:latin typeface="Arial" charset="0"/>
              </a:rPr>
              <a:t>ТОГТВОРТОЙ БАЙДАЛ, ӨРИЙН УДИРДЛАГЫН</a:t>
            </a:r>
            <a:r>
              <a:rPr lang="en-US" altLang="en-US" sz="600" b="1" dirty="0">
                <a:solidFill>
                  <a:schemeClr val="bg1"/>
                </a:solidFill>
                <a:latin typeface="Arial" charset="0"/>
              </a:rPr>
              <a:t> </a:t>
            </a:r>
            <a:r>
              <a:rPr kumimoji="0" lang="en-US" altLang="en-US" sz="600" b="1" i="0" u="none" strike="noStrike" cap="none" normalizeH="0" baseline="0" dirty="0" smtClean="0">
                <a:ln>
                  <a:noFill/>
                </a:ln>
                <a:solidFill>
                  <a:schemeClr val="bg1"/>
                </a:solidFill>
                <a:effectLst/>
                <a:latin typeface="Arial" charset="0"/>
              </a:rPr>
              <a:t>ТОЙМ ДҮГНЭЛТ</a:t>
            </a:r>
          </a:p>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5" name="Rectangle 4"/>
          <p:cNvSpPr/>
          <p:nvPr/>
        </p:nvSpPr>
        <p:spPr>
          <a:xfrm>
            <a:off x="1986844" y="146756"/>
            <a:ext cx="7157156" cy="42897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rPr>
              <a:t>ӨРИЙН УДИРДЛАГА, ТОГТВОРТОЙ БАЙДАЛ </a:t>
            </a:r>
            <a:endParaRPr lang="en-US" sz="1600" b="1" dirty="0">
              <a:solidFill>
                <a:schemeClr val="tx1"/>
              </a:solidFill>
            </a:endParaRPr>
          </a:p>
        </p:txBody>
      </p:sp>
      <p:sp>
        <p:nvSpPr>
          <p:cNvPr id="8" name="Slide Number Placeholder 7"/>
          <p:cNvSpPr>
            <a:spLocks noGrp="1"/>
          </p:cNvSpPr>
          <p:nvPr>
            <p:ph type="sldNum" sz="quarter" idx="12"/>
          </p:nvPr>
        </p:nvSpPr>
        <p:spPr>
          <a:xfrm>
            <a:off x="6766708" y="5341498"/>
            <a:ext cx="2057400" cy="304271"/>
          </a:xfrm>
        </p:spPr>
        <p:txBody>
          <a:bodyPr/>
          <a:lstStyle/>
          <a:p>
            <a:fld id="{91DBE90F-52F4-364B-BEB9-96A32125B09F}" type="slidenum">
              <a:rPr lang="en-US" sz="1600" b="1" smtClean="0"/>
              <a:t>9</a:t>
            </a:fld>
            <a:endParaRPr lang="en-US" sz="1600" b="1"/>
          </a:p>
        </p:txBody>
      </p:sp>
      <p:sp>
        <p:nvSpPr>
          <p:cNvPr id="9" name="Rectangle 8"/>
          <p:cNvSpPr/>
          <p:nvPr/>
        </p:nvSpPr>
        <p:spPr>
          <a:xfrm>
            <a:off x="8824109" y="5286022"/>
            <a:ext cx="319891" cy="42897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10" name="Rectangle 9"/>
          <p:cNvSpPr/>
          <p:nvPr/>
        </p:nvSpPr>
        <p:spPr>
          <a:xfrm>
            <a:off x="-16476" y="5410352"/>
            <a:ext cx="2719449" cy="261610"/>
          </a:xfrm>
          <a:prstGeom prst="rect">
            <a:avLst/>
          </a:prstGeom>
        </p:spPr>
        <p:txBody>
          <a:bodyPr wrap="square">
            <a:spAutoFit/>
          </a:bodyPr>
          <a:lstStyle/>
          <a:p>
            <a:r>
              <a:rPr lang="en-GB" sz="1100" dirty="0" err="1" smtClean="0">
                <a:solidFill>
                  <a:srgbClr val="00B0F0"/>
                </a:solidFill>
                <a:effectLst/>
                <a:latin typeface="Calibri" charset="0"/>
                <a:ea typeface="Calibri" charset="0"/>
                <a:cs typeface="Calibri" charset="0"/>
              </a:rPr>
              <a:t>Монголын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Хөрөнгийн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Зах</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latin typeface="Calibri" charset="0"/>
                <a:ea typeface="Calibri" charset="0"/>
                <a:cs typeface="Calibri" charset="0"/>
              </a:rPr>
              <a:t>З</a:t>
            </a:r>
            <a:r>
              <a:rPr lang="en-GB" sz="1100" dirty="0" err="1" smtClean="0">
                <a:solidFill>
                  <a:srgbClr val="00B0F0"/>
                </a:solidFill>
                <a:effectLst/>
                <a:latin typeface="Calibri" charset="0"/>
                <a:ea typeface="Calibri" charset="0"/>
                <a:cs typeface="Calibri" charset="0"/>
              </a:rPr>
              <a:t>ээлийн</a:t>
            </a:r>
            <a:r>
              <a:rPr lang="en-GB" sz="1100" dirty="0" smtClean="0">
                <a:solidFill>
                  <a:srgbClr val="00B0F0"/>
                </a:solidFill>
                <a:effectLst/>
                <a:latin typeface="Calibri" charset="0"/>
                <a:ea typeface="Calibri" charset="0"/>
                <a:cs typeface="Calibri" charset="0"/>
              </a:rPr>
              <a:t> </a:t>
            </a:r>
            <a:r>
              <a:rPr lang="en-GB" sz="1100" dirty="0" err="1" smtClean="0">
                <a:solidFill>
                  <a:srgbClr val="00B0F0"/>
                </a:solidFill>
                <a:effectLst/>
                <a:latin typeface="Calibri" charset="0"/>
                <a:ea typeface="Calibri" charset="0"/>
                <a:cs typeface="Calibri" charset="0"/>
              </a:rPr>
              <a:t>Зөвлөл</a:t>
            </a:r>
            <a:r>
              <a:rPr lang="en-GB" sz="1100" dirty="0" smtClean="0">
                <a:solidFill>
                  <a:srgbClr val="00B0F0"/>
                </a:solidFill>
                <a:effectLst/>
                <a:latin typeface="Calibri" charset="0"/>
                <a:ea typeface="Calibri" charset="0"/>
                <a:cs typeface="Calibri" charset="0"/>
              </a:rPr>
              <a:t> </a:t>
            </a:r>
            <a:endParaRPr lang="en-US" sz="1100" dirty="0">
              <a:solidFill>
                <a:srgbClr val="00B0F0"/>
              </a:solidFill>
            </a:endParaRPr>
          </a:p>
        </p:txBody>
      </p:sp>
      <p:sp>
        <p:nvSpPr>
          <p:cNvPr id="11" name="Rectangle 10"/>
          <p:cNvSpPr/>
          <p:nvPr/>
        </p:nvSpPr>
        <p:spPr>
          <a:xfrm>
            <a:off x="0" y="5648729"/>
            <a:ext cx="2603157" cy="6627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lnSpc>
                <a:spcPct val="125000"/>
              </a:lnSpc>
            </a:pPr>
            <a:endParaRPr kumimoji="0" lang="en-US" altLang="en-US" sz="600" b="1" i="0" u="none" strike="noStrike" cap="none" normalizeH="0" baseline="0" dirty="0" smtClean="0">
              <a:ln>
                <a:noFill/>
              </a:ln>
              <a:solidFill>
                <a:schemeClr val="bg1"/>
              </a:solidFill>
              <a:effectLst/>
              <a:latin typeface="Arial" charset="0"/>
            </a:endParaRPr>
          </a:p>
        </p:txBody>
      </p:sp>
      <p:sp>
        <p:nvSpPr>
          <p:cNvPr id="24" name="TextBox 23"/>
          <p:cNvSpPr txBox="1"/>
          <p:nvPr/>
        </p:nvSpPr>
        <p:spPr>
          <a:xfrm>
            <a:off x="166600" y="878555"/>
            <a:ext cx="1448795" cy="276999"/>
          </a:xfrm>
          <a:prstGeom prst="rect">
            <a:avLst/>
          </a:prstGeom>
          <a:noFill/>
        </p:spPr>
        <p:txBody>
          <a:bodyPr wrap="none" rtlCol="0">
            <a:spAutoFit/>
          </a:bodyPr>
          <a:lstStyle/>
          <a:p>
            <a:r>
              <a:rPr lang="en-US" sz="1200" b="1" dirty="0" err="1" smtClean="0">
                <a:solidFill>
                  <a:schemeClr val="tx2">
                    <a:lumMod val="60000"/>
                    <a:lumOff val="40000"/>
                  </a:schemeClr>
                </a:solidFill>
              </a:rPr>
              <a:t>Засгийн</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газрын</a:t>
            </a:r>
            <a:r>
              <a:rPr lang="en-US" sz="1200" b="1" dirty="0" smtClean="0">
                <a:solidFill>
                  <a:schemeClr val="tx2">
                    <a:lumMod val="60000"/>
                    <a:lumOff val="40000"/>
                  </a:schemeClr>
                </a:solidFill>
              </a:rPr>
              <a:t> </a:t>
            </a:r>
            <a:r>
              <a:rPr lang="en-US" sz="1200" b="1" dirty="0" err="1" smtClean="0">
                <a:solidFill>
                  <a:schemeClr val="tx2">
                    <a:lumMod val="60000"/>
                    <a:lumOff val="40000"/>
                  </a:schemeClr>
                </a:solidFill>
              </a:rPr>
              <a:t>өр</a:t>
            </a:r>
            <a:r>
              <a:rPr lang="en-US" sz="1200" b="1" dirty="0" smtClean="0">
                <a:solidFill>
                  <a:schemeClr val="tx2">
                    <a:lumMod val="60000"/>
                    <a:lumOff val="40000"/>
                  </a:schemeClr>
                </a:solidFill>
                <a:effectLst/>
              </a:rPr>
              <a:t> </a:t>
            </a:r>
            <a:endParaRPr lang="en-US" sz="1200" b="1" dirty="0">
              <a:solidFill>
                <a:schemeClr val="tx2">
                  <a:lumMod val="60000"/>
                  <a:lumOff val="40000"/>
                </a:schemeClr>
              </a:solidFill>
            </a:endParaRPr>
          </a:p>
        </p:txBody>
      </p:sp>
      <p:grpSp>
        <p:nvGrpSpPr>
          <p:cNvPr id="12" name="Group 11"/>
          <p:cNvGrpSpPr/>
          <p:nvPr/>
        </p:nvGrpSpPr>
        <p:grpSpPr>
          <a:xfrm>
            <a:off x="1343248" y="1678961"/>
            <a:ext cx="5895975" cy="3619500"/>
            <a:chOff x="0" y="0"/>
            <a:chExt cx="5895975" cy="3619500"/>
          </a:xfrm>
          <a:extLst>
            <a:ext uri="{0CCBE362-F206-4b92-989A-16890622DB6E}">
              <ma14:wrappingTextBoxFlag xmlns:ma14="http://schemas.microsoft.com/office/mac/drawingml/2011/main"/>
            </a:ext>
          </a:extLst>
        </p:grpSpPr>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l="9349" t="6221" r="17521" b="2189"/>
            <a:stretch/>
          </p:blipFill>
          <p:spPr bwMode="auto">
            <a:xfrm>
              <a:off x="0" y="47625"/>
              <a:ext cx="3352800" cy="2524125"/>
            </a:xfrm>
            <a:prstGeom prst="rect">
              <a:avLst/>
            </a:prstGeom>
            <a:noFill/>
            <a:ln>
              <a:noFill/>
            </a:ln>
            <a:extLst>
              <a:ext uri="{53640926-AAD7-44d8-BBD7-CCE9431645EC}">
                <a14:shadowObscured xmlns:lc="http://schemas.openxmlformats.org/drawingml/2006/lockedCanvas" xmlns:a14="http://schemas.microsoft.com/office/drawing/2010/main" xmlns:w="http://schemas.openxmlformats.org/wordprocessingml/2006/main" xmlns:w10="urn:schemas-microsoft-com:office:word" xmlns:v="urn:schemas-microsoft-com:vml" xmlns:o="urn:schemas-microsoft-com:office:office" xmlns=""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v="urn:schemas-microsoft-com:mac:vml" xmlns:mc="http://schemas.openxmlformats.org/markup-compatibility/2006" xmlns:mo="http://schemas.microsoft.com/office/mac/office/2008/main" xmlns:wpc="http://schemas.microsoft.com/office/word/2010/wordprocessingCanvas"/>
              </a:ext>
            </a:extLst>
          </p:spPr>
        </p:pic>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l="28671" t="21775" r="27908" b="9102"/>
            <a:stretch/>
          </p:blipFill>
          <p:spPr bwMode="auto">
            <a:xfrm>
              <a:off x="3905250" y="114300"/>
              <a:ext cx="1990725" cy="1905000"/>
            </a:xfrm>
            <a:prstGeom prst="rect">
              <a:avLst/>
            </a:prstGeom>
            <a:noFill/>
            <a:ln>
              <a:noFill/>
            </a:ln>
            <a:extLst>
              <a:ext uri="{53640926-AAD7-44d8-BBD7-CCE9431645EC}">
                <a14:shadowObscured xmlns:lc="http://schemas.openxmlformats.org/drawingml/2006/lockedCanvas" xmlns:a14="http://schemas.microsoft.com/office/drawing/2010/main" xmlns:w="http://schemas.openxmlformats.org/wordprocessingml/2006/main" xmlns:w10="urn:schemas-microsoft-com:office:word" xmlns:v="urn:schemas-microsoft-com:vml" xmlns:o="urn:schemas-microsoft-com:office:office" xmlns=""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v="urn:schemas-microsoft-com:mac:vml" xmlns:mc="http://schemas.openxmlformats.org/markup-compatibility/2006" xmlns:mo="http://schemas.microsoft.com/office/mac/office/2008/main" xmlns:wpc="http://schemas.microsoft.com/office/word/2010/wordprocessingCanvas"/>
              </a:ext>
            </a:extLst>
          </p:spPr>
        </p:pic>
        <p:sp>
          <p:nvSpPr>
            <p:cNvPr id="15" name="Text Box 74"/>
            <p:cNvSpPr txBox="1"/>
            <p:nvPr/>
          </p:nvSpPr>
          <p:spPr>
            <a:xfrm>
              <a:off x="733425" y="2771775"/>
              <a:ext cx="1819275" cy="781050"/>
            </a:xfrm>
            <a:prstGeom prst="rect">
              <a:avLst/>
            </a:prstGeom>
            <a:ln/>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mn-MN" sz="1200">
                  <a:effectLst/>
                  <a:ea typeface="Calibri" charset="0"/>
                  <a:cs typeface="Times New Roman" charset="0"/>
                </a:rPr>
                <a:t>ЗАСГИЙН ГАЗРЫН НИЙТ ӨР 23,039.5 тэрбум</a:t>
              </a:r>
              <a:endParaRPr lang="en-US" sz="1200">
                <a:effectLst/>
                <a:ea typeface="Calibri" charset="0"/>
                <a:cs typeface="Times New Roman" charset="0"/>
              </a:endParaRPr>
            </a:p>
            <a:p>
              <a:pPr algn="ctr">
                <a:spcAft>
                  <a:spcPts val="0"/>
                </a:spcAft>
              </a:pPr>
              <a:r>
                <a:rPr lang="mn-MN" sz="1200">
                  <a:effectLst/>
                  <a:ea typeface="Calibri" charset="0"/>
                  <a:cs typeface="Times New Roman" charset="0"/>
                </a:rPr>
                <a:t>ЗГ ӨР </a:t>
              </a:r>
              <a:r>
                <a:rPr lang="en-US" sz="1200">
                  <a:effectLst/>
                  <a:ea typeface="Calibri" charset="0"/>
                  <a:cs typeface="Times New Roman" charset="0"/>
                </a:rPr>
                <a:t>(</a:t>
              </a:r>
              <a:r>
                <a:rPr lang="mn-MN" sz="1200">
                  <a:effectLst/>
                  <a:ea typeface="Calibri" charset="0"/>
                  <a:cs typeface="Times New Roman" charset="0"/>
                </a:rPr>
                <a:t>ӨҮЦ</a:t>
              </a:r>
              <a:r>
                <a:rPr lang="en-US" sz="1200">
                  <a:effectLst/>
                  <a:ea typeface="Calibri" charset="0"/>
                  <a:cs typeface="Times New Roman" charset="0"/>
                </a:rPr>
                <a:t>)/</a:t>
              </a:r>
              <a:r>
                <a:rPr lang="mn-MN" sz="1200">
                  <a:effectLst/>
                  <a:ea typeface="Calibri" charset="0"/>
                  <a:cs typeface="Times New Roman" charset="0"/>
                </a:rPr>
                <a:t>ДНБ </a:t>
              </a:r>
              <a:r>
                <a:rPr lang="en-US" sz="1200">
                  <a:effectLst/>
                  <a:ea typeface="Calibri" charset="0"/>
                  <a:cs typeface="Times New Roman" charset="0"/>
                </a:rPr>
                <a:t>= 87.5%</a:t>
              </a:r>
            </a:p>
          </p:txBody>
        </p:sp>
        <p:sp>
          <p:nvSpPr>
            <p:cNvPr id="16" name="Text Box 75"/>
            <p:cNvSpPr txBox="1"/>
            <p:nvPr/>
          </p:nvSpPr>
          <p:spPr>
            <a:xfrm>
              <a:off x="3952875" y="2790825"/>
              <a:ext cx="1819275" cy="781050"/>
            </a:xfrm>
            <a:prstGeom prst="rect">
              <a:avLst/>
            </a:prstGeom>
            <a:ln/>
          </p:spPr>
          <p:style>
            <a:lnRef idx="0">
              <a:schemeClr val="accent1"/>
            </a:lnRef>
            <a:fillRef idx="3">
              <a:schemeClr val="accent1"/>
            </a:fillRef>
            <a:effectRef idx="3">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mn-MN" sz="1200">
                  <a:effectLst/>
                  <a:ea typeface="Calibri" charset="0"/>
                  <a:cs typeface="Times New Roman" charset="0"/>
                </a:rPr>
                <a:t>ЗАСГИЙН ГАЗРЫН НИЙТ ӨР 2</a:t>
              </a:r>
              <a:r>
                <a:rPr lang="en-US" sz="1200">
                  <a:effectLst/>
                  <a:ea typeface="Calibri" charset="0"/>
                  <a:cs typeface="Times New Roman" charset="0"/>
                </a:rPr>
                <a:t>4</a:t>
              </a:r>
              <a:r>
                <a:rPr lang="mn-MN" sz="1200">
                  <a:effectLst/>
                  <a:ea typeface="Calibri" charset="0"/>
                  <a:cs typeface="Times New Roman" charset="0"/>
                </a:rPr>
                <a:t>,</a:t>
              </a:r>
              <a:r>
                <a:rPr lang="en-US" sz="1200">
                  <a:effectLst/>
                  <a:ea typeface="Calibri" charset="0"/>
                  <a:cs typeface="Times New Roman" charset="0"/>
                </a:rPr>
                <a:t>842</a:t>
              </a:r>
              <a:r>
                <a:rPr lang="mn-MN" sz="1200">
                  <a:effectLst/>
                  <a:ea typeface="Calibri" charset="0"/>
                  <a:cs typeface="Times New Roman" charset="0"/>
                </a:rPr>
                <a:t>.</a:t>
              </a:r>
              <a:r>
                <a:rPr lang="en-US" sz="1200">
                  <a:effectLst/>
                  <a:ea typeface="Calibri" charset="0"/>
                  <a:cs typeface="Times New Roman" charset="0"/>
                </a:rPr>
                <a:t>1</a:t>
              </a:r>
              <a:r>
                <a:rPr lang="mn-MN" sz="1200">
                  <a:effectLst/>
                  <a:ea typeface="Calibri" charset="0"/>
                  <a:cs typeface="Times New Roman" charset="0"/>
                </a:rPr>
                <a:t> тэрбум</a:t>
              </a:r>
              <a:endParaRPr lang="en-US" sz="1200">
                <a:effectLst/>
                <a:ea typeface="Calibri" charset="0"/>
                <a:cs typeface="Times New Roman" charset="0"/>
              </a:endParaRPr>
            </a:p>
            <a:p>
              <a:pPr algn="ctr">
                <a:spcAft>
                  <a:spcPts val="0"/>
                </a:spcAft>
              </a:pPr>
              <a:r>
                <a:rPr lang="mn-MN" sz="1200">
                  <a:effectLst/>
                  <a:ea typeface="Calibri" charset="0"/>
                  <a:cs typeface="Times New Roman" charset="0"/>
                </a:rPr>
                <a:t>ЗГ ӨР </a:t>
              </a:r>
              <a:r>
                <a:rPr lang="en-US" sz="1200">
                  <a:effectLst/>
                  <a:ea typeface="Calibri" charset="0"/>
                  <a:cs typeface="Times New Roman" charset="0"/>
                </a:rPr>
                <a:t>(</a:t>
              </a:r>
              <a:r>
                <a:rPr lang="mn-MN" sz="1200">
                  <a:effectLst/>
                  <a:ea typeface="Calibri" charset="0"/>
                  <a:cs typeface="Times New Roman" charset="0"/>
                </a:rPr>
                <a:t>ӨҮЦ</a:t>
              </a:r>
              <a:r>
                <a:rPr lang="en-US" sz="1200">
                  <a:effectLst/>
                  <a:ea typeface="Calibri" charset="0"/>
                  <a:cs typeface="Times New Roman" charset="0"/>
                </a:rPr>
                <a:t>)/</a:t>
              </a:r>
              <a:r>
                <a:rPr lang="mn-MN" sz="1200">
                  <a:effectLst/>
                  <a:ea typeface="Calibri" charset="0"/>
                  <a:cs typeface="Times New Roman" charset="0"/>
                </a:rPr>
                <a:t>ДНБ </a:t>
              </a:r>
              <a:r>
                <a:rPr lang="en-US" sz="1200">
                  <a:effectLst/>
                  <a:ea typeface="Calibri" charset="0"/>
                  <a:cs typeface="Times New Roman" charset="0"/>
                </a:rPr>
                <a:t>= 85.0%</a:t>
              </a:r>
            </a:p>
          </p:txBody>
        </p:sp>
        <p:cxnSp>
          <p:nvCxnSpPr>
            <p:cNvPr id="17" name="Straight Connector 16"/>
            <p:cNvCxnSpPr/>
            <p:nvPr/>
          </p:nvCxnSpPr>
          <p:spPr>
            <a:xfrm>
              <a:off x="3333750" y="0"/>
              <a:ext cx="0" cy="36195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8" name="Right Arrow 17"/>
            <p:cNvSpPr/>
            <p:nvPr/>
          </p:nvSpPr>
          <p:spPr>
            <a:xfrm>
              <a:off x="3209925" y="762000"/>
              <a:ext cx="333375" cy="5524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9" name="Text Box 90"/>
          <p:cNvSpPr txBox="1"/>
          <p:nvPr/>
        </p:nvSpPr>
        <p:spPr>
          <a:xfrm>
            <a:off x="1615395" y="754300"/>
            <a:ext cx="7420321" cy="981075"/>
          </a:xfrm>
          <a:prstGeom prst="rect">
            <a:avLst/>
          </a:prstGeom>
          <a:solidFill>
            <a:schemeClr val="accent5">
              <a:lumMod val="75000"/>
            </a:schemeClr>
          </a:solidFill>
          <a:ln w="6350">
            <a:solidFill>
              <a:schemeClr val="accent5">
                <a:lumMod val="75000"/>
              </a:schemeClr>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mn-MN" sz="1200" dirty="0">
                <a:solidFill>
                  <a:srgbClr val="FFFFFF"/>
                </a:solidFill>
                <a:effectLst/>
                <a:ea typeface="Calibri" charset="0"/>
                <a:cs typeface="Times New Roman" charset="0"/>
              </a:rPr>
              <a:t>Засгийн газрын өр гэж: </a:t>
            </a:r>
            <a:endParaRPr lang="en-US" sz="1200" dirty="0">
              <a:effectLst/>
              <a:ea typeface="Calibri" charset="0"/>
              <a:cs typeface="Times New Roman" charset="0"/>
            </a:endParaRPr>
          </a:p>
          <a:p>
            <a:pPr>
              <a:spcAft>
                <a:spcPts val="0"/>
              </a:spcAft>
            </a:pPr>
            <a:r>
              <a:rPr lang="mn-MN" sz="1200" dirty="0">
                <a:solidFill>
                  <a:srgbClr val="FFFFFF"/>
                </a:solidFill>
                <a:effectLst/>
                <a:ea typeface="Calibri" charset="0"/>
                <a:cs typeface="Times New Roman" charset="0"/>
              </a:rPr>
              <a:t>4.1.8. а</a:t>
            </a:r>
            <a:r>
              <a:rPr lang="en-US" sz="1200" dirty="0">
                <a:solidFill>
                  <a:srgbClr val="FFFFFF"/>
                </a:solidFill>
                <a:effectLst/>
                <a:ea typeface="Calibri" charset="0"/>
                <a:cs typeface="Times New Roman" charset="0"/>
              </a:rPr>
              <a:t>/</a:t>
            </a:r>
            <a:r>
              <a:rPr lang="mn-MN" sz="1200" dirty="0">
                <a:solidFill>
                  <a:srgbClr val="FFFFFF"/>
                </a:solidFill>
                <a:effectLst/>
                <a:ea typeface="Calibri" charset="0"/>
                <a:cs typeface="Times New Roman" charset="0"/>
              </a:rPr>
              <a:t>өрийн хэрэгслээр үүсгэж Монгол Улсын Засгийн газар, аймаг нийслэлээс бусдын өмнө хүлээсэн төлбөрийн үүргийг</a:t>
            </a:r>
            <a:endParaRPr lang="en-US" sz="1200" dirty="0">
              <a:effectLst/>
              <a:ea typeface="Calibri" charset="0"/>
              <a:cs typeface="Times New Roman" charset="0"/>
            </a:endParaRPr>
          </a:p>
          <a:p>
            <a:r>
              <a:rPr lang="mn-MN" sz="1200" dirty="0">
                <a:solidFill>
                  <a:srgbClr val="FFFFFF"/>
                </a:solidFill>
                <a:effectLst/>
                <a:ea typeface="Calibri" charset="0"/>
                <a:cs typeface="Times New Roman" charset="0"/>
              </a:rPr>
              <a:t>4.1.8. б</a:t>
            </a:r>
            <a:r>
              <a:rPr lang="en-US" sz="1200" dirty="0">
                <a:solidFill>
                  <a:srgbClr val="FFFFFF"/>
                </a:solidFill>
                <a:effectLst/>
                <a:ea typeface="Calibri" charset="0"/>
                <a:cs typeface="Times New Roman" charset="0"/>
              </a:rPr>
              <a:t>/</a:t>
            </a:r>
            <a:r>
              <a:rPr lang="mn-MN" sz="1200" dirty="0">
                <a:solidFill>
                  <a:srgbClr val="FFFFFF"/>
                </a:solidFill>
                <a:effectLst/>
                <a:ea typeface="Calibri" charset="0"/>
                <a:cs typeface="Times New Roman" charset="0"/>
              </a:rPr>
              <a:t>хууль болон гэрээнд заасны дагуу гаргасан Засгийн газрын өрийн баталгааны </a:t>
            </a:r>
            <a:r>
              <a:rPr lang="mn-MN" sz="1200" dirty="0" smtClean="0">
                <a:solidFill>
                  <a:srgbClr val="FFFFFF"/>
                </a:solidFill>
                <a:effectLst/>
                <a:ea typeface="Calibri" charset="0"/>
                <a:cs typeface="Times New Roman" charset="0"/>
              </a:rPr>
              <a:t>дүнг</a:t>
            </a:r>
            <a:r>
              <a:rPr lang="en-US" sz="1200" dirty="0" smtClean="0">
                <a:solidFill>
                  <a:srgbClr val="FFFFFF"/>
                </a:solidFill>
                <a:effectLst/>
                <a:ea typeface="Calibri" charset="0"/>
                <a:cs typeface="Times New Roman" charset="0"/>
              </a:rPr>
              <a:t> </a:t>
            </a:r>
          </a:p>
          <a:p>
            <a:pPr algn="r"/>
            <a:r>
              <a:rPr lang="mn-MN" sz="1200" dirty="0" smtClean="0">
                <a:solidFill>
                  <a:schemeClr val="bg1"/>
                </a:solidFill>
              </a:rPr>
              <a:t>Эх </a:t>
            </a:r>
            <a:r>
              <a:rPr lang="mn-MN" sz="1200" dirty="0">
                <a:solidFill>
                  <a:schemeClr val="bg1"/>
                </a:solidFill>
              </a:rPr>
              <a:t>сурвалж:</a:t>
            </a:r>
            <a:r>
              <a:rPr lang="mn-MN" sz="1200" i="1" dirty="0">
                <a:solidFill>
                  <a:schemeClr val="bg1"/>
                </a:solidFill>
              </a:rPr>
              <a:t> Төсвийн тогтвортой байдлын тухай хууль</a:t>
            </a:r>
            <a:endParaRPr lang="en-US" sz="1200" dirty="0">
              <a:solidFill>
                <a:schemeClr val="bg1"/>
              </a:solidFill>
            </a:endParaRPr>
          </a:p>
          <a:p>
            <a:pPr>
              <a:spcAft>
                <a:spcPts val="0"/>
              </a:spcAft>
            </a:pPr>
            <a:endParaRPr lang="en-US" sz="1200" dirty="0">
              <a:effectLst/>
              <a:ea typeface="Calibri" charset="0"/>
              <a:cs typeface="Times New Roman" charset="0"/>
            </a:endParaRPr>
          </a:p>
        </p:txBody>
      </p:sp>
      <p:sp>
        <p:nvSpPr>
          <p:cNvPr id="2" name="TextBox 1"/>
          <p:cNvSpPr txBox="1"/>
          <p:nvPr/>
        </p:nvSpPr>
        <p:spPr>
          <a:xfrm>
            <a:off x="4553173" y="5410352"/>
            <a:ext cx="2310248" cy="308418"/>
          </a:xfrm>
          <a:prstGeom prst="rect">
            <a:avLst/>
          </a:prstGeom>
          <a:noFill/>
        </p:spPr>
        <p:txBody>
          <a:bodyPr wrap="none" rtlCol="0">
            <a:spAutoFit/>
          </a:bodyPr>
          <a:lstStyle/>
          <a:p>
            <a:r>
              <a:rPr lang="en-US" i="1" dirty="0" err="1" smtClean="0"/>
              <a:t>Эх</a:t>
            </a:r>
            <a:r>
              <a:rPr lang="en-US" i="1" dirty="0" smtClean="0"/>
              <a:t> </a:t>
            </a:r>
            <a:r>
              <a:rPr lang="en-US" i="1" dirty="0" err="1" smtClean="0"/>
              <a:t>сурвалж</a:t>
            </a:r>
            <a:r>
              <a:rPr lang="en-US" i="1" dirty="0" smtClean="0"/>
              <a:t>: </a:t>
            </a:r>
            <a:r>
              <a:rPr lang="en-US" i="1" dirty="0" err="1" smtClean="0"/>
              <a:t>Төсвийн</a:t>
            </a:r>
            <a:r>
              <a:rPr lang="en-US" i="1" dirty="0" smtClean="0"/>
              <a:t> </a:t>
            </a:r>
            <a:r>
              <a:rPr lang="en-US" i="1" dirty="0" err="1" smtClean="0"/>
              <a:t>төсөл</a:t>
            </a:r>
            <a:endParaRPr lang="en-US" i="1" dirty="0"/>
          </a:p>
        </p:txBody>
      </p:sp>
    </p:spTree>
    <p:extLst>
      <p:ext uri="{BB962C8B-B14F-4D97-AF65-F5344CB8AC3E}">
        <p14:creationId xmlns:p14="http://schemas.microsoft.com/office/powerpoint/2010/main" val="18755798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342</TotalTime>
  <Words>2691</Words>
  <Application>Microsoft Macintosh PowerPoint</Application>
  <PresentationFormat>On-screen Show (16:10)</PresentationFormat>
  <Paragraphs>349</Paragraphs>
  <Slides>23</Slides>
  <Notes>22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Arial</vt:lpstr>
      <vt:lpstr>Calibri</vt:lpstr>
      <vt:lpstr>Calibri Light</vt:lpstr>
      <vt:lpstr>Cambria</vt:lpstr>
      <vt:lpstr>Mangal</vt:lpstr>
      <vt:lpstr>ＭＳ 明朝</vt:lpstr>
      <vt:lpstr>Symbol</vt:lpstr>
      <vt:lpstr>Times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47</cp:revision>
  <dcterms:created xsi:type="dcterms:W3CDTF">2016-10-27T06:29:09Z</dcterms:created>
  <dcterms:modified xsi:type="dcterms:W3CDTF">2016-11-02T05:25:00Z</dcterms:modified>
</cp:coreProperties>
</file>